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8"/>
  </p:handoutMasterIdLst>
  <p:sldIdLst>
    <p:sldId id="256" r:id="rId3"/>
    <p:sldId id="381" r:id="rId5"/>
    <p:sldId id="406" r:id="rId6"/>
    <p:sldId id="382" r:id="rId7"/>
    <p:sldId id="383" r:id="rId8"/>
    <p:sldId id="384" r:id="rId9"/>
    <p:sldId id="385" r:id="rId10"/>
    <p:sldId id="386" r:id="rId11"/>
    <p:sldId id="387" r:id="rId12"/>
    <p:sldId id="388" r:id="rId13"/>
    <p:sldId id="389" r:id="rId14"/>
    <p:sldId id="390" r:id="rId15"/>
    <p:sldId id="391" r:id="rId16"/>
    <p:sldId id="392" r:id="rId17"/>
    <p:sldId id="393" r:id="rId18"/>
    <p:sldId id="394" r:id="rId19"/>
    <p:sldId id="395" r:id="rId20"/>
    <p:sldId id="396" r:id="rId21"/>
    <p:sldId id="397" r:id="rId22"/>
    <p:sldId id="398" r:id="rId23"/>
    <p:sldId id="399" r:id="rId24"/>
    <p:sldId id="400" r:id="rId25"/>
    <p:sldId id="401" r:id="rId26"/>
    <p:sldId id="431" r:id="rId27"/>
  </p:sldIdLst>
  <p:sldSz cx="12192000" cy="6858000"/>
  <p:notesSz cx="10234295" cy="7103745"/>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loman Soloman" initials="S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EDCDCB"/>
    <a:srgbClr val="A9CDCB"/>
    <a:srgbClr val="D1EBF1"/>
    <a:srgbClr val="EBF1DE"/>
    <a:srgbClr val="F1EEF4"/>
    <a:srgbClr val="DFF5A9"/>
    <a:srgbClr val="E5F7B9"/>
    <a:srgbClr val="009900"/>
    <a:srgbClr val="AB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7" autoAdjust="0"/>
    <p:restoredTop sz="82491" autoAdjust="0"/>
  </p:normalViewPr>
  <p:slideViewPr>
    <p:cSldViewPr>
      <p:cViewPr varScale="1">
        <p:scale>
          <a:sx n="86" d="100"/>
          <a:sy n="86" d="100"/>
        </p:scale>
        <p:origin x="533" y="67"/>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4" d="100"/>
          <a:sy n="54" d="100"/>
        </p:scale>
        <p:origin x="2820" y="72"/>
      </p:cViewPr>
      <p:guideLst>
        <p:guide orient="horz" pos="2238"/>
        <p:guide pos="3224"/>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commentAuthors" Target="commentAuthors.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handoutMaster" Target="handoutMasters/handoutMaster1.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9D5958A-9D93-4ADE-9A19-9C59E7F29968}"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zh-CN" altLang="en-US"/>
        </a:p>
      </dgm:t>
    </dgm:pt>
    <dgm:pt modelId="{A34CF55F-6053-458C-83C5-2D0C30A904D4}">
      <dgm:prSet/>
      <dgm:spPr/>
      <dgm:t>
        <a:bodyPr/>
        <a:lstStyle/>
        <a:p>
          <a:pPr rtl="0"/>
          <a:r>
            <a:rPr lang="zh-CN" b="1" smtClean="0"/>
            <a:t>学好本章的重要意义</a:t>
          </a:r>
          <a:endParaRPr lang="zh-CN"/>
        </a:p>
      </dgm:t>
    </dgm:pt>
    <dgm:pt modelId="{3CBE612B-DC3C-4688-B451-6F4E4BE4D661}" cxnId="{21727D25-84FE-4B64-89DC-F11FCE5182AB}" type="parTrans">
      <dgm:prSet/>
      <dgm:spPr/>
      <dgm:t>
        <a:bodyPr/>
        <a:lstStyle/>
        <a:p>
          <a:endParaRPr lang="zh-CN" altLang="en-US"/>
        </a:p>
      </dgm:t>
    </dgm:pt>
    <dgm:pt modelId="{CC16A2F2-3960-4155-93A9-9922F39FCFAE}" cxnId="{21727D25-84FE-4B64-89DC-F11FCE5182AB}" type="sibTrans">
      <dgm:prSet/>
      <dgm:spPr/>
      <dgm:t>
        <a:bodyPr/>
        <a:lstStyle/>
        <a:p>
          <a:endParaRPr lang="zh-CN" altLang="en-US"/>
        </a:p>
      </dgm:t>
    </dgm:pt>
    <dgm:pt modelId="{E05DA790-3066-44CC-BCEA-F1695F866195}">
      <dgm:prSet/>
      <dgm:spPr/>
      <dgm:t>
        <a:bodyPr/>
        <a:lstStyle/>
        <a:p>
          <a:pPr rtl="0"/>
          <a:r>
            <a:rPr lang="zh-CN" smtClean="0"/>
            <a:t>数据产品开发是数据科学家的核心竞争力之源，也是数据科学中独有的知识内容。因此，学好数据产品开发相关的知识是数据科学中不可忽略的核心内容之一。</a:t>
          </a:r>
          <a:endParaRPr lang="zh-CN"/>
        </a:p>
      </dgm:t>
    </dgm:pt>
    <dgm:pt modelId="{743D046B-F096-45BB-BFF4-100F91246790}" cxnId="{24B65DAE-4077-4373-A3A9-3233E32F723A}" type="parTrans">
      <dgm:prSet/>
      <dgm:spPr/>
      <dgm:t>
        <a:bodyPr/>
        <a:lstStyle/>
        <a:p>
          <a:endParaRPr lang="zh-CN" altLang="en-US"/>
        </a:p>
      </dgm:t>
    </dgm:pt>
    <dgm:pt modelId="{249B77A7-7981-44AE-9568-2412E18409E1}" cxnId="{24B65DAE-4077-4373-A3A9-3233E32F723A}" type="sibTrans">
      <dgm:prSet/>
      <dgm:spPr/>
      <dgm:t>
        <a:bodyPr/>
        <a:lstStyle/>
        <a:p>
          <a:endParaRPr lang="zh-CN" altLang="en-US"/>
        </a:p>
      </dgm:t>
    </dgm:pt>
    <dgm:pt modelId="{D627C448-E202-415F-93A6-D20E5814F0B2}">
      <dgm:prSet/>
      <dgm:spPr/>
      <dgm:t>
        <a:bodyPr/>
        <a:lstStyle/>
        <a:p>
          <a:pPr rtl="0"/>
          <a:r>
            <a:rPr lang="zh-CN" b="1" smtClean="0"/>
            <a:t>继续学习方法</a:t>
          </a:r>
          <a:endParaRPr lang="zh-CN"/>
        </a:p>
      </dgm:t>
    </dgm:pt>
    <dgm:pt modelId="{9CF631D2-41D8-41E2-9099-F1DAA1227E62}" cxnId="{DB5D5BE4-A3E6-436C-9137-5E6703EB9591}" type="parTrans">
      <dgm:prSet/>
      <dgm:spPr/>
      <dgm:t>
        <a:bodyPr/>
        <a:lstStyle/>
        <a:p>
          <a:endParaRPr lang="zh-CN" altLang="en-US"/>
        </a:p>
      </dgm:t>
    </dgm:pt>
    <dgm:pt modelId="{C7145CF8-5F88-40A0-BD32-1BD55E0A28FD}" cxnId="{DB5D5BE4-A3E6-436C-9137-5E6703EB9591}" type="sibTrans">
      <dgm:prSet/>
      <dgm:spPr/>
      <dgm:t>
        <a:bodyPr/>
        <a:lstStyle/>
        <a:p>
          <a:endParaRPr lang="zh-CN" altLang="en-US"/>
        </a:p>
      </dgm:t>
    </dgm:pt>
    <dgm:pt modelId="{6AAB8FC2-01EA-41F5-A490-EA7E21015D16}">
      <dgm:prSet/>
      <dgm:spPr/>
      <dgm:t>
        <a:bodyPr/>
        <a:lstStyle/>
        <a:p>
          <a:pPr rtl="0"/>
          <a:r>
            <a:rPr lang="zh-CN" dirty="0" smtClean="0"/>
            <a:t>数据产品开发不仅涉及理论学习与实践经验，更重要的是数据科学家的</a:t>
          </a:r>
          <a:r>
            <a:rPr lang="en-US" dirty="0" smtClean="0"/>
            <a:t>3C</a:t>
          </a:r>
          <a:r>
            <a:rPr lang="zh-CN" dirty="0" smtClean="0"/>
            <a:t>精神的培养。因此，建议在后续学习中不仅要重视基础理论和最佳实践的跟踪，而且也应重视与领域高端人才的合作与沟通，如参加开源项目、活跃于各大专业社区等。</a:t>
          </a:r>
          <a:endParaRPr lang="zh-CN" dirty="0"/>
        </a:p>
      </dgm:t>
    </dgm:pt>
    <dgm:pt modelId="{ED2E8D7F-129E-489D-89A4-2C7A07591529}" cxnId="{5C6FB5F6-8619-4414-89AE-8F0515150847}" type="parTrans">
      <dgm:prSet/>
      <dgm:spPr/>
      <dgm:t>
        <a:bodyPr/>
        <a:lstStyle/>
        <a:p>
          <a:endParaRPr lang="zh-CN" altLang="en-US"/>
        </a:p>
      </dgm:t>
    </dgm:pt>
    <dgm:pt modelId="{1ED6DEF9-7F0F-428E-838C-47B4F2EFD7D3}" cxnId="{5C6FB5F6-8619-4414-89AE-8F0515150847}" type="sibTrans">
      <dgm:prSet/>
      <dgm:spPr/>
      <dgm:t>
        <a:bodyPr/>
        <a:lstStyle/>
        <a:p>
          <a:endParaRPr lang="zh-CN" altLang="en-US"/>
        </a:p>
      </dgm:t>
    </dgm:pt>
    <dgm:pt modelId="{5EAC48AA-2FFE-45F5-ABE5-CD7CB92E02A0}">
      <dgm:prSet/>
      <dgm:spPr/>
      <dgm:t>
        <a:bodyPr/>
        <a:lstStyle/>
        <a:p>
          <a:pPr rtl="0"/>
          <a:r>
            <a:rPr lang="zh-CN" b="1" smtClean="0"/>
            <a:t>提醒及注意事项</a:t>
          </a:r>
          <a:endParaRPr lang="zh-CN"/>
        </a:p>
      </dgm:t>
    </dgm:pt>
    <dgm:pt modelId="{0AEF2256-3972-43EE-A3A0-BCB9F57F8436}" cxnId="{0F3B3BE1-3C69-43CD-B4E4-EC60CE3DE3B0}" type="parTrans">
      <dgm:prSet/>
      <dgm:spPr/>
      <dgm:t>
        <a:bodyPr/>
        <a:lstStyle/>
        <a:p>
          <a:endParaRPr lang="zh-CN" altLang="en-US"/>
        </a:p>
      </dgm:t>
    </dgm:pt>
    <dgm:pt modelId="{341058AF-C125-4B82-800A-1DC2198CCDC4}" cxnId="{0F3B3BE1-3C69-43CD-B4E4-EC60CE3DE3B0}" type="sibTrans">
      <dgm:prSet/>
      <dgm:spPr/>
      <dgm:t>
        <a:bodyPr/>
        <a:lstStyle/>
        <a:p>
          <a:endParaRPr lang="zh-CN" altLang="en-US"/>
        </a:p>
      </dgm:t>
    </dgm:pt>
    <dgm:pt modelId="{78F9ABCC-1C68-425C-B315-47D98BD677BF}">
      <dgm:prSet/>
      <dgm:spPr/>
      <dgm:t>
        <a:bodyPr/>
        <a:lstStyle/>
        <a:p>
          <a:pPr rtl="0"/>
          <a:r>
            <a:rPr lang="zh-CN" smtClean="0"/>
            <a:t>正确理解数据产品的本质特征是学习好本章知识的关键所在；培养自己的数据科学家精神与素质</a:t>
          </a:r>
          <a:r>
            <a:rPr lang="en-US" smtClean="0"/>
            <a:t>——</a:t>
          </a:r>
          <a:r>
            <a:rPr lang="zh-CN" smtClean="0"/>
            <a:t>创造性设计、批判性思考、好奇性提问是我们继续学习本章的首要任务。</a:t>
          </a:r>
          <a:endParaRPr lang="zh-CN"/>
        </a:p>
      </dgm:t>
    </dgm:pt>
    <dgm:pt modelId="{380C44E5-B081-4A73-9766-B1777FE4E2EF}" cxnId="{70D21A01-F620-4B70-AECA-734E0173C3E3}" type="parTrans">
      <dgm:prSet/>
      <dgm:spPr/>
      <dgm:t>
        <a:bodyPr/>
        <a:lstStyle/>
        <a:p>
          <a:endParaRPr lang="zh-CN" altLang="en-US"/>
        </a:p>
      </dgm:t>
    </dgm:pt>
    <dgm:pt modelId="{BF1758F4-7F29-4185-9DD4-A5752F595728}" cxnId="{70D21A01-F620-4B70-AECA-734E0173C3E3}" type="sibTrans">
      <dgm:prSet/>
      <dgm:spPr/>
      <dgm:t>
        <a:bodyPr/>
        <a:lstStyle/>
        <a:p>
          <a:endParaRPr lang="zh-CN" altLang="en-US"/>
        </a:p>
      </dgm:t>
    </dgm:pt>
    <dgm:pt modelId="{AB85E70A-4692-4164-BFAA-3923120398FA}">
      <dgm:prSet/>
      <dgm:spPr/>
      <dgm:t>
        <a:bodyPr/>
        <a:lstStyle/>
        <a:p>
          <a:pPr rtl="0"/>
          <a:r>
            <a:rPr lang="zh-CN" b="1" smtClean="0"/>
            <a:t>与其他章节的关系</a:t>
          </a:r>
          <a:endParaRPr lang="zh-CN"/>
        </a:p>
      </dgm:t>
    </dgm:pt>
    <dgm:pt modelId="{E404AD0F-571E-44B2-8932-1047591BE21F}" cxnId="{F6A019F7-4C18-45E2-AD10-78B0D478CA40}" type="parTrans">
      <dgm:prSet/>
      <dgm:spPr/>
      <dgm:t>
        <a:bodyPr/>
        <a:lstStyle/>
        <a:p>
          <a:endParaRPr lang="zh-CN" altLang="en-US"/>
        </a:p>
      </dgm:t>
    </dgm:pt>
    <dgm:pt modelId="{E7E70442-206F-44EB-9BD3-29C87E3E872F}" cxnId="{F6A019F7-4C18-45E2-AD10-78B0D478CA40}" type="sibTrans">
      <dgm:prSet/>
      <dgm:spPr/>
      <dgm:t>
        <a:bodyPr/>
        <a:lstStyle/>
        <a:p>
          <a:endParaRPr lang="zh-CN" altLang="en-US"/>
        </a:p>
      </dgm:t>
    </dgm:pt>
    <dgm:pt modelId="{0A55591D-E3BF-4C03-BB9D-A51487BCBE13}">
      <dgm:prSet/>
      <dgm:spPr/>
      <dgm:t>
        <a:bodyPr/>
        <a:lstStyle/>
        <a:p>
          <a:pPr rtl="0"/>
          <a:r>
            <a:rPr lang="zh-CN" smtClean="0"/>
            <a:t>本章是“第一章 基础理论”的进一步深入讲解，系统讲解了数据产品开发的方法与内容。“第六章 典型案例及实践”是本章拓展，建议结合典型实践理解数据产品开发的知识。</a:t>
          </a:r>
          <a:endParaRPr lang="zh-CN"/>
        </a:p>
      </dgm:t>
    </dgm:pt>
    <dgm:pt modelId="{3A38E231-CB01-4BEA-B078-06D0F7AFF32D}" cxnId="{AE9FDC5A-DEFF-41FE-9B07-4204D91C4120}" type="parTrans">
      <dgm:prSet/>
      <dgm:spPr/>
      <dgm:t>
        <a:bodyPr/>
        <a:lstStyle/>
        <a:p>
          <a:endParaRPr lang="zh-CN" altLang="en-US"/>
        </a:p>
      </dgm:t>
    </dgm:pt>
    <dgm:pt modelId="{27636C64-EB3A-4D2F-AACE-28FD74DCA3A9}" cxnId="{AE9FDC5A-DEFF-41FE-9B07-4204D91C4120}" type="sibTrans">
      <dgm:prSet/>
      <dgm:spPr/>
      <dgm:t>
        <a:bodyPr/>
        <a:lstStyle/>
        <a:p>
          <a:endParaRPr lang="zh-CN" altLang="en-US"/>
        </a:p>
      </dgm:t>
    </dgm:pt>
    <dgm:pt modelId="{49687C36-4051-4F20-9774-10ACC49EDEA5}" type="pres">
      <dgm:prSet presAssocID="{B9D5958A-9D93-4ADE-9A19-9C59E7F29968}" presName="Name0" presStyleCnt="0">
        <dgm:presLayoutVars>
          <dgm:dir/>
          <dgm:animLvl val="lvl"/>
          <dgm:resizeHandles val="exact"/>
        </dgm:presLayoutVars>
      </dgm:prSet>
      <dgm:spPr/>
      <dgm:t>
        <a:bodyPr/>
        <a:lstStyle/>
        <a:p>
          <a:endParaRPr lang="zh-CN" altLang="en-US"/>
        </a:p>
      </dgm:t>
    </dgm:pt>
    <dgm:pt modelId="{595CC09A-3FA2-4F56-AF4A-E94039AC62B6}" type="pres">
      <dgm:prSet presAssocID="{A34CF55F-6053-458C-83C5-2D0C30A904D4}" presName="composite" presStyleCnt="0"/>
      <dgm:spPr/>
    </dgm:pt>
    <dgm:pt modelId="{4F563BC3-0273-4B1F-BF38-9786E42A5ED2}" type="pres">
      <dgm:prSet presAssocID="{A34CF55F-6053-458C-83C5-2D0C30A904D4}" presName="parTx" presStyleLbl="alignNode1" presStyleIdx="0" presStyleCnt="4">
        <dgm:presLayoutVars>
          <dgm:chMax val="0"/>
          <dgm:chPref val="0"/>
          <dgm:bulletEnabled val="1"/>
        </dgm:presLayoutVars>
      </dgm:prSet>
      <dgm:spPr/>
      <dgm:t>
        <a:bodyPr/>
        <a:lstStyle/>
        <a:p>
          <a:endParaRPr lang="zh-CN" altLang="en-US"/>
        </a:p>
      </dgm:t>
    </dgm:pt>
    <dgm:pt modelId="{E0F202CE-86E3-474E-8833-5BEF8343D6A9}" type="pres">
      <dgm:prSet presAssocID="{A34CF55F-6053-458C-83C5-2D0C30A904D4}" presName="desTx" presStyleLbl="alignAccFollowNode1" presStyleIdx="0" presStyleCnt="4">
        <dgm:presLayoutVars>
          <dgm:bulletEnabled val="1"/>
        </dgm:presLayoutVars>
      </dgm:prSet>
      <dgm:spPr/>
      <dgm:t>
        <a:bodyPr/>
        <a:lstStyle/>
        <a:p>
          <a:endParaRPr lang="zh-CN" altLang="en-US"/>
        </a:p>
      </dgm:t>
    </dgm:pt>
    <dgm:pt modelId="{07A1468A-4EE0-4208-A941-771C2E2AB7C4}" type="pres">
      <dgm:prSet presAssocID="{CC16A2F2-3960-4155-93A9-9922F39FCFAE}" presName="space" presStyleCnt="0"/>
      <dgm:spPr/>
    </dgm:pt>
    <dgm:pt modelId="{0DBC71AE-84E0-4A1C-A5E0-624F02A8934D}" type="pres">
      <dgm:prSet presAssocID="{D627C448-E202-415F-93A6-D20E5814F0B2}" presName="composite" presStyleCnt="0"/>
      <dgm:spPr/>
    </dgm:pt>
    <dgm:pt modelId="{8F9CF124-F9B6-4AAB-B26E-0DDADC62A331}" type="pres">
      <dgm:prSet presAssocID="{D627C448-E202-415F-93A6-D20E5814F0B2}" presName="parTx" presStyleLbl="alignNode1" presStyleIdx="1" presStyleCnt="4">
        <dgm:presLayoutVars>
          <dgm:chMax val="0"/>
          <dgm:chPref val="0"/>
          <dgm:bulletEnabled val="1"/>
        </dgm:presLayoutVars>
      </dgm:prSet>
      <dgm:spPr/>
      <dgm:t>
        <a:bodyPr/>
        <a:lstStyle/>
        <a:p>
          <a:endParaRPr lang="zh-CN" altLang="en-US"/>
        </a:p>
      </dgm:t>
    </dgm:pt>
    <dgm:pt modelId="{621D5EC5-09B7-4D2C-AD45-0FFE8DEA6958}" type="pres">
      <dgm:prSet presAssocID="{D627C448-E202-415F-93A6-D20E5814F0B2}" presName="desTx" presStyleLbl="alignAccFollowNode1" presStyleIdx="1" presStyleCnt="4">
        <dgm:presLayoutVars>
          <dgm:bulletEnabled val="1"/>
        </dgm:presLayoutVars>
      </dgm:prSet>
      <dgm:spPr/>
      <dgm:t>
        <a:bodyPr/>
        <a:lstStyle/>
        <a:p>
          <a:endParaRPr lang="zh-CN" altLang="en-US"/>
        </a:p>
      </dgm:t>
    </dgm:pt>
    <dgm:pt modelId="{782E8719-C328-4F87-8D3E-10B73C5B151A}" type="pres">
      <dgm:prSet presAssocID="{C7145CF8-5F88-40A0-BD32-1BD55E0A28FD}" presName="space" presStyleCnt="0"/>
      <dgm:spPr/>
    </dgm:pt>
    <dgm:pt modelId="{7310BCFC-D3D1-437E-BAC5-DA3E8D246018}" type="pres">
      <dgm:prSet presAssocID="{5EAC48AA-2FFE-45F5-ABE5-CD7CB92E02A0}" presName="composite" presStyleCnt="0"/>
      <dgm:spPr/>
    </dgm:pt>
    <dgm:pt modelId="{9AF9642C-B6D0-4F0F-9E1A-A30CA235B31D}" type="pres">
      <dgm:prSet presAssocID="{5EAC48AA-2FFE-45F5-ABE5-CD7CB92E02A0}" presName="parTx" presStyleLbl="alignNode1" presStyleIdx="2" presStyleCnt="4">
        <dgm:presLayoutVars>
          <dgm:chMax val="0"/>
          <dgm:chPref val="0"/>
          <dgm:bulletEnabled val="1"/>
        </dgm:presLayoutVars>
      </dgm:prSet>
      <dgm:spPr/>
      <dgm:t>
        <a:bodyPr/>
        <a:lstStyle/>
        <a:p>
          <a:endParaRPr lang="zh-CN" altLang="en-US"/>
        </a:p>
      </dgm:t>
    </dgm:pt>
    <dgm:pt modelId="{678D0FEA-2048-4CEA-AA7F-F91121AD3E87}" type="pres">
      <dgm:prSet presAssocID="{5EAC48AA-2FFE-45F5-ABE5-CD7CB92E02A0}" presName="desTx" presStyleLbl="alignAccFollowNode1" presStyleIdx="2" presStyleCnt="4">
        <dgm:presLayoutVars>
          <dgm:bulletEnabled val="1"/>
        </dgm:presLayoutVars>
      </dgm:prSet>
      <dgm:spPr/>
      <dgm:t>
        <a:bodyPr/>
        <a:lstStyle/>
        <a:p>
          <a:endParaRPr lang="zh-CN" altLang="en-US"/>
        </a:p>
      </dgm:t>
    </dgm:pt>
    <dgm:pt modelId="{DC196EAB-E6E9-4BBD-9DB6-7F68297B588B}" type="pres">
      <dgm:prSet presAssocID="{341058AF-C125-4B82-800A-1DC2198CCDC4}" presName="space" presStyleCnt="0"/>
      <dgm:spPr/>
    </dgm:pt>
    <dgm:pt modelId="{04BB66ED-8030-4C67-9B9B-9D3150C6416C}" type="pres">
      <dgm:prSet presAssocID="{AB85E70A-4692-4164-BFAA-3923120398FA}" presName="composite" presStyleCnt="0"/>
      <dgm:spPr/>
    </dgm:pt>
    <dgm:pt modelId="{3B77B5A9-D7B8-448F-9850-5EEABC321644}" type="pres">
      <dgm:prSet presAssocID="{AB85E70A-4692-4164-BFAA-3923120398FA}" presName="parTx" presStyleLbl="alignNode1" presStyleIdx="3" presStyleCnt="4">
        <dgm:presLayoutVars>
          <dgm:chMax val="0"/>
          <dgm:chPref val="0"/>
          <dgm:bulletEnabled val="1"/>
        </dgm:presLayoutVars>
      </dgm:prSet>
      <dgm:spPr/>
      <dgm:t>
        <a:bodyPr/>
        <a:lstStyle/>
        <a:p>
          <a:endParaRPr lang="zh-CN" altLang="en-US"/>
        </a:p>
      </dgm:t>
    </dgm:pt>
    <dgm:pt modelId="{A1172B82-6E14-49C1-8285-0B3EE8F5D322}" type="pres">
      <dgm:prSet presAssocID="{AB85E70A-4692-4164-BFAA-3923120398FA}" presName="desTx" presStyleLbl="alignAccFollowNode1" presStyleIdx="3" presStyleCnt="4">
        <dgm:presLayoutVars>
          <dgm:bulletEnabled val="1"/>
        </dgm:presLayoutVars>
      </dgm:prSet>
      <dgm:spPr/>
      <dgm:t>
        <a:bodyPr/>
        <a:lstStyle/>
        <a:p>
          <a:endParaRPr lang="zh-CN" altLang="en-US"/>
        </a:p>
      </dgm:t>
    </dgm:pt>
  </dgm:ptLst>
  <dgm:cxnLst>
    <dgm:cxn modelId="{42B16FD7-D432-4EB0-B263-823728069238}" type="presOf" srcId="{A34CF55F-6053-458C-83C5-2D0C30A904D4}" destId="{4F563BC3-0273-4B1F-BF38-9786E42A5ED2}" srcOrd="0" destOrd="0" presId="urn:microsoft.com/office/officeart/2005/8/layout/hList1"/>
    <dgm:cxn modelId="{3C91A643-C4C5-42D9-8FD5-7416F977B744}" type="presOf" srcId="{B9D5958A-9D93-4ADE-9A19-9C59E7F29968}" destId="{49687C36-4051-4F20-9774-10ACC49EDEA5}" srcOrd="0" destOrd="0" presId="urn:microsoft.com/office/officeart/2005/8/layout/hList1"/>
    <dgm:cxn modelId="{0F3B3BE1-3C69-43CD-B4E4-EC60CE3DE3B0}" srcId="{B9D5958A-9D93-4ADE-9A19-9C59E7F29968}" destId="{5EAC48AA-2FFE-45F5-ABE5-CD7CB92E02A0}" srcOrd="2" destOrd="0" parTransId="{0AEF2256-3972-43EE-A3A0-BCB9F57F8436}" sibTransId="{341058AF-C125-4B82-800A-1DC2198CCDC4}"/>
    <dgm:cxn modelId="{AE9FDC5A-DEFF-41FE-9B07-4204D91C4120}" srcId="{AB85E70A-4692-4164-BFAA-3923120398FA}" destId="{0A55591D-E3BF-4C03-BB9D-A51487BCBE13}" srcOrd="0" destOrd="0" parTransId="{3A38E231-CB01-4BEA-B078-06D0F7AFF32D}" sibTransId="{27636C64-EB3A-4D2F-AACE-28FD74DCA3A9}"/>
    <dgm:cxn modelId="{10694C5B-9165-442C-93CD-E0B55F39D2A7}" type="presOf" srcId="{6AAB8FC2-01EA-41F5-A490-EA7E21015D16}" destId="{621D5EC5-09B7-4D2C-AD45-0FFE8DEA6958}" srcOrd="0" destOrd="0" presId="urn:microsoft.com/office/officeart/2005/8/layout/hList1"/>
    <dgm:cxn modelId="{8CDDDA02-FAE1-426D-A86B-3AEC35166EBF}" type="presOf" srcId="{0A55591D-E3BF-4C03-BB9D-A51487BCBE13}" destId="{A1172B82-6E14-49C1-8285-0B3EE8F5D322}" srcOrd="0" destOrd="0" presId="urn:microsoft.com/office/officeart/2005/8/layout/hList1"/>
    <dgm:cxn modelId="{C202E8DD-8236-42BC-B717-C5E5621EE368}" type="presOf" srcId="{E05DA790-3066-44CC-BCEA-F1695F866195}" destId="{E0F202CE-86E3-474E-8833-5BEF8343D6A9}" srcOrd="0" destOrd="0" presId="urn:microsoft.com/office/officeart/2005/8/layout/hList1"/>
    <dgm:cxn modelId="{55A1B347-E3ED-47FE-A43A-994E7E93E6C6}" type="presOf" srcId="{5EAC48AA-2FFE-45F5-ABE5-CD7CB92E02A0}" destId="{9AF9642C-B6D0-4F0F-9E1A-A30CA235B31D}" srcOrd="0" destOrd="0" presId="urn:microsoft.com/office/officeart/2005/8/layout/hList1"/>
    <dgm:cxn modelId="{5C6FB5F6-8619-4414-89AE-8F0515150847}" srcId="{D627C448-E202-415F-93A6-D20E5814F0B2}" destId="{6AAB8FC2-01EA-41F5-A490-EA7E21015D16}" srcOrd="0" destOrd="0" parTransId="{ED2E8D7F-129E-489D-89A4-2C7A07591529}" sibTransId="{1ED6DEF9-7F0F-428E-838C-47B4F2EFD7D3}"/>
    <dgm:cxn modelId="{70D21A01-F620-4B70-AECA-734E0173C3E3}" srcId="{5EAC48AA-2FFE-45F5-ABE5-CD7CB92E02A0}" destId="{78F9ABCC-1C68-425C-B315-47D98BD677BF}" srcOrd="0" destOrd="0" parTransId="{380C44E5-B081-4A73-9766-B1777FE4E2EF}" sibTransId="{BF1758F4-7F29-4185-9DD4-A5752F595728}"/>
    <dgm:cxn modelId="{21727D25-84FE-4B64-89DC-F11FCE5182AB}" srcId="{B9D5958A-9D93-4ADE-9A19-9C59E7F29968}" destId="{A34CF55F-6053-458C-83C5-2D0C30A904D4}" srcOrd="0" destOrd="0" parTransId="{3CBE612B-DC3C-4688-B451-6F4E4BE4D661}" sibTransId="{CC16A2F2-3960-4155-93A9-9922F39FCFAE}"/>
    <dgm:cxn modelId="{0451D9FE-2C67-46D3-939F-DE0E3F2F6940}" type="presOf" srcId="{D627C448-E202-415F-93A6-D20E5814F0B2}" destId="{8F9CF124-F9B6-4AAB-B26E-0DDADC62A331}" srcOrd="0" destOrd="0" presId="urn:microsoft.com/office/officeart/2005/8/layout/hList1"/>
    <dgm:cxn modelId="{533C9FFF-EC3C-4A93-9C27-A949C8225E59}" type="presOf" srcId="{AB85E70A-4692-4164-BFAA-3923120398FA}" destId="{3B77B5A9-D7B8-448F-9850-5EEABC321644}" srcOrd="0" destOrd="0" presId="urn:microsoft.com/office/officeart/2005/8/layout/hList1"/>
    <dgm:cxn modelId="{F6A019F7-4C18-45E2-AD10-78B0D478CA40}" srcId="{B9D5958A-9D93-4ADE-9A19-9C59E7F29968}" destId="{AB85E70A-4692-4164-BFAA-3923120398FA}" srcOrd="3" destOrd="0" parTransId="{E404AD0F-571E-44B2-8932-1047591BE21F}" sibTransId="{E7E70442-206F-44EB-9BD3-29C87E3E872F}"/>
    <dgm:cxn modelId="{8AE67343-C572-4D23-9BBC-701E147E76A0}" type="presOf" srcId="{78F9ABCC-1C68-425C-B315-47D98BD677BF}" destId="{678D0FEA-2048-4CEA-AA7F-F91121AD3E87}" srcOrd="0" destOrd="0" presId="urn:microsoft.com/office/officeart/2005/8/layout/hList1"/>
    <dgm:cxn modelId="{24B65DAE-4077-4373-A3A9-3233E32F723A}" srcId="{A34CF55F-6053-458C-83C5-2D0C30A904D4}" destId="{E05DA790-3066-44CC-BCEA-F1695F866195}" srcOrd="0" destOrd="0" parTransId="{743D046B-F096-45BB-BFF4-100F91246790}" sibTransId="{249B77A7-7981-44AE-9568-2412E18409E1}"/>
    <dgm:cxn modelId="{DB5D5BE4-A3E6-436C-9137-5E6703EB9591}" srcId="{B9D5958A-9D93-4ADE-9A19-9C59E7F29968}" destId="{D627C448-E202-415F-93A6-D20E5814F0B2}" srcOrd="1" destOrd="0" parTransId="{9CF631D2-41D8-41E2-9099-F1DAA1227E62}" sibTransId="{C7145CF8-5F88-40A0-BD32-1BD55E0A28FD}"/>
    <dgm:cxn modelId="{6D177ECB-5E81-43B6-A6FC-15A8FB421B3E}" type="presParOf" srcId="{49687C36-4051-4F20-9774-10ACC49EDEA5}" destId="{595CC09A-3FA2-4F56-AF4A-E94039AC62B6}" srcOrd="0" destOrd="0" presId="urn:microsoft.com/office/officeart/2005/8/layout/hList1"/>
    <dgm:cxn modelId="{F013A19B-2ED6-4D01-930D-E900E8192C1F}" type="presParOf" srcId="{595CC09A-3FA2-4F56-AF4A-E94039AC62B6}" destId="{4F563BC3-0273-4B1F-BF38-9786E42A5ED2}" srcOrd="0" destOrd="0" presId="urn:microsoft.com/office/officeart/2005/8/layout/hList1"/>
    <dgm:cxn modelId="{B5EBF351-29FD-49A9-BAB5-1D23161DF9FD}" type="presParOf" srcId="{595CC09A-3FA2-4F56-AF4A-E94039AC62B6}" destId="{E0F202CE-86E3-474E-8833-5BEF8343D6A9}" srcOrd="1" destOrd="0" presId="urn:microsoft.com/office/officeart/2005/8/layout/hList1"/>
    <dgm:cxn modelId="{E9B741A1-0908-43D5-A366-1B4C0D90D3E7}" type="presParOf" srcId="{49687C36-4051-4F20-9774-10ACC49EDEA5}" destId="{07A1468A-4EE0-4208-A941-771C2E2AB7C4}" srcOrd="1" destOrd="0" presId="urn:microsoft.com/office/officeart/2005/8/layout/hList1"/>
    <dgm:cxn modelId="{BD85C499-883E-4D4A-86E3-40B0CA9A63AE}" type="presParOf" srcId="{49687C36-4051-4F20-9774-10ACC49EDEA5}" destId="{0DBC71AE-84E0-4A1C-A5E0-624F02A8934D}" srcOrd="2" destOrd="0" presId="urn:microsoft.com/office/officeart/2005/8/layout/hList1"/>
    <dgm:cxn modelId="{B0AEF088-C692-491D-A2F7-87BECA1DFD6F}" type="presParOf" srcId="{0DBC71AE-84E0-4A1C-A5E0-624F02A8934D}" destId="{8F9CF124-F9B6-4AAB-B26E-0DDADC62A331}" srcOrd="0" destOrd="0" presId="urn:microsoft.com/office/officeart/2005/8/layout/hList1"/>
    <dgm:cxn modelId="{E54D8FEF-7B0A-4C70-9935-836FB418A623}" type="presParOf" srcId="{0DBC71AE-84E0-4A1C-A5E0-624F02A8934D}" destId="{621D5EC5-09B7-4D2C-AD45-0FFE8DEA6958}" srcOrd="1" destOrd="0" presId="urn:microsoft.com/office/officeart/2005/8/layout/hList1"/>
    <dgm:cxn modelId="{D4A03483-694A-40E6-9829-01A1ED557BB0}" type="presParOf" srcId="{49687C36-4051-4F20-9774-10ACC49EDEA5}" destId="{782E8719-C328-4F87-8D3E-10B73C5B151A}" srcOrd="3" destOrd="0" presId="urn:microsoft.com/office/officeart/2005/8/layout/hList1"/>
    <dgm:cxn modelId="{C6B95C34-C28A-472E-9871-999D609D1A8B}" type="presParOf" srcId="{49687C36-4051-4F20-9774-10ACC49EDEA5}" destId="{7310BCFC-D3D1-437E-BAC5-DA3E8D246018}" srcOrd="4" destOrd="0" presId="urn:microsoft.com/office/officeart/2005/8/layout/hList1"/>
    <dgm:cxn modelId="{6FCF30E7-37C2-413B-BA67-3725BA2C4AE0}" type="presParOf" srcId="{7310BCFC-D3D1-437E-BAC5-DA3E8D246018}" destId="{9AF9642C-B6D0-4F0F-9E1A-A30CA235B31D}" srcOrd="0" destOrd="0" presId="urn:microsoft.com/office/officeart/2005/8/layout/hList1"/>
    <dgm:cxn modelId="{206871D2-B887-44D6-B8B7-3F3B7C15B0C7}" type="presParOf" srcId="{7310BCFC-D3D1-437E-BAC5-DA3E8D246018}" destId="{678D0FEA-2048-4CEA-AA7F-F91121AD3E87}" srcOrd="1" destOrd="0" presId="urn:microsoft.com/office/officeart/2005/8/layout/hList1"/>
    <dgm:cxn modelId="{D3D55469-925B-4F81-B47D-BBC8AD50AEB5}" type="presParOf" srcId="{49687C36-4051-4F20-9774-10ACC49EDEA5}" destId="{DC196EAB-E6E9-4BBD-9DB6-7F68297B588B}" srcOrd="5" destOrd="0" presId="urn:microsoft.com/office/officeart/2005/8/layout/hList1"/>
    <dgm:cxn modelId="{19C61B97-B524-42C4-B1A7-DDBDC53CC26D}" type="presParOf" srcId="{49687C36-4051-4F20-9774-10ACC49EDEA5}" destId="{04BB66ED-8030-4C67-9B9B-9D3150C6416C}" srcOrd="6" destOrd="0" presId="urn:microsoft.com/office/officeart/2005/8/layout/hList1"/>
    <dgm:cxn modelId="{74E4FAEC-EC3D-49F1-B034-1227AC02405C}" type="presParOf" srcId="{04BB66ED-8030-4C67-9B9B-9D3150C6416C}" destId="{3B77B5A9-D7B8-448F-9850-5EEABC321644}" srcOrd="0" destOrd="0" presId="urn:microsoft.com/office/officeart/2005/8/layout/hList1"/>
    <dgm:cxn modelId="{12FFE8DD-5905-41E9-A523-5DBD8FF47CE5}" type="presParOf" srcId="{04BB66ED-8030-4C67-9B9B-9D3150C6416C}" destId="{A1172B82-6E14-49C1-8285-0B3EE8F5D322}" srcOrd="1" destOrd="0" presId="urn:microsoft.com/office/officeart/2005/8/layout/hLis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563BC3-0273-4B1F-BF38-9786E42A5ED2}">
      <dsp:nvSpPr>
        <dsp:cNvPr id="0" name=""/>
        <dsp:cNvSpPr/>
      </dsp:nvSpPr>
      <dsp:spPr>
        <a:xfrm>
          <a:off x="3827" y="164532"/>
          <a:ext cx="2301377" cy="681773"/>
        </a:xfrm>
        <a:prstGeom prst="rect">
          <a:avLst/>
        </a:prstGeom>
        <a:solidFill>
          <a:schemeClr val="accent5">
            <a:hueOff val="0"/>
            <a:satOff val="0"/>
            <a:lumOff val="0"/>
            <a:alphaOff val="0"/>
          </a:schemeClr>
        </a:solidFill>
        <a:ln w="48000" cap="flat" cmpd="thickThin"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zh-CN" sz="1800" b="1" kern="1200" smtClean="0"/>
            <a:t>学好本章的重要意义</a:t>
          </a:r>
          <a:endParaRPr lang="zh-CN" sz="1800" kern="1200"/>
        </a:p>
      </dsp:txBody>
      <dsp:txXfrm>
        <a:off x="3827" y="164532"/>
        <a:ext cx="2301377" cy="681773"/>
      </dsp:txXfrm>
    </dsp:sp>
    <dsp:sp modelId="{E0F202CE-86E3-474E-8833-5BEF8343D6A9}">
      <dsp:nvSpPr>
        <dsp:cNvPr id="0" name=""/>
        <dsp:cNvSpPr/>
      </dsp:nvSpPr>
      <dsp:spPr>
        <a:xfrm>
          <a:off x="3827" y="846305"/>
          <a:ext cx="2301377" cy="3752071"/>
        </a:xfrm>
        <a:prstGeom prst="rect">
          <a:avLst/>
        </a:prstGeom>
        <a:solidFill>
          <a:schemeClr val="accent5">
            <a:tint val="40000"/>
            <a:alpha val="90000"/>
            <a:hueOff val="0"/>
            <a:satOff val="0"/>
            <a:lumOff val="0"/>
            <a:alphaOff val="0"/>
          </a:schemeClr>
        </a:solidFill>
        <a:ln w="48000" cap="flat" cmpd="thickThin"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rtl="0">
            <a:lnSpc>
              <a:spcPct val="90000"/>
            </a:lnSpc>
            <a:spcBef>
              <a:spcPct val="0"/>
            </a:spcBef>
            <a:spcAft>
              <a:spcPct val="15000"/>
            </a:spcAft>
            <a:buChar char="••"/>
          </a:pPr>
          <a:r>
            <a:rPr lang="zh-CN" sz="1800" kern="1200" smtClean="0"/>
            <a:t>数据产品开发是数据科学家的核心竞争力之源，也是数据科学中独有的知识内容。因此，学好数据产品开发相关的知识是数据科学中不可忽略的核心内容之一。</a:t>
          </a:r>
          <a:endParaRPr lang="zh-CN" sz="1800" kern="1200"/>
        </a:p>
      </dsp:txBody>
      <dsp:txXfrm>
        <a:off x="3827" y="846305"/>
        <a:ext cx="2301377" cy="3752071"/>
      </dsp:txXfrm>
    </dsp:sp>
    <dsp:sp modelId="{8F9CF124-F9B6-4AAB-B26E-0DDADC62A331}">
      <dsp:nvSpPr>
        <dsp:cNvPr id="0" name=""/>
        <dsp:cNvSpPr/>
      </dsp:nvSpPr>
      <dsp:spPr>
        <a:xfrm>
          <a:off x="2627397" y="164532"/>
          <a:ext cx="2301377" cy="681773"/>
        </a:xfrm>
        <a:prstGeom prst="rect">
          <a:avLst/>
        </a:prstGeom>
        <a:solidFill>
          <a:schemeClr val="accent5">
            <a:hueOff val="-2451115"/>
            <a:satOff val="-3409"/>
            <a:lumOff val="-1307"/>
            <a:alphaOff val="0"/>
          </a:schemeClr>
        </a:solidFill>
        <a:ln w="48000" cap="flat" cmpd="thickThin" algn="ctr">
          <a:solidFill>
            <a:schemeClr val="accent5">
              <a:hueOff val="-2451115"/>
              <a:satOff val="-3409"/>
              <a:lumOff val="-130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zh-CN" sz="1800" b="1" kern="1200" smtClean="0"/>
            <a:t>继续学习方法</a:t>
          </a:r>
          <a:endParaRPr lang="zh-CN" sz="1800" kern="1200"/>
        </a:p>
      </dsp:txBody>
      <dsp:txXfrm>
        <a:off x="2627397" y="164532"/>
        <a:ext cx="2301377" cy="681773"/>
      </dsp:txXfrm>
    </dsp:sp>
    <dsp:sp modelId="{621D5EC5-09B7-4D2C-AD45-0FFE8DEA6958}">
      <dsp:nvSpPr>
        <dsp:cNvPr id="0" name=""/>
        <dsp:cNvSpPr/>
      </dsp:nvSpPr>
      <dsp:spPr>
        <a:xfrm>
          <a:off x="2627397" y="846305"/>
          <a:ext cx="2301377" cy="3752071"/>
        </a:xfrm>
        <a:prstGeom prst="rect">
          <a:avLst/>
        </a:prstGeom>
        <a:solidFill>
          <a:schemeClr val="accent5">
            <a:tint val="40000"/>
            <a:alpha val="90000"/>
            <a:hueOff val="-2463918"/>
            <a:satOff val="-4272"/>
            <a:lumOff val="-430"/>
            <a:alphaOff val="0"/>
          </a:schemeClr>
        </a:solidFill>
        <a:ln w="48000" cap="flat" cmpd="thickThin" algn="ctr">
          <a:solidFill>
            <a:schemeClr val="accent5">
              <a:tint val="40000"/>
              <a:alpha val="90000"/>
              <a:hueOff val="-2463918"/>
              <a:satOff val="-4272"/>
              <a:lumOff val="-43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rtl="0">
            <a:lnSpc>
              <a:spcPct val="90000"/>
            </a:lnSpc>
            <a:spcBef>
              <a:spcPct val="0"/>
            </a:spcBef>
            <a:spcAft>
              <a:spcPct val="15000"/>
            </a:spcAft>
            <a:buChar char="••"/>
          </a:pPr>
          <a:r>
            <a:rPr lang="zh-CN" sz="1800" kern="1200" dirty="0" smtClean="0"/>
            <a:t>数据产品开发不仅涉及理论学习与实践经验，更重要的是数据科学家的</a:t>
          </a:r>
          <a:r>
            <a:rPr lang="en-US" sz="1800" kern="1200" dirty="0" smtClean="0"/>
            <a:t>3C</a:t>
          </a:r>
          <a:r>
            <a:rPr lang="zh-CN" sz="1800" kern="1200" dirty="0" smtClean="0"/>
            <a:t>精神的培养。因此，建议在后续学习中不仅要重视基础理论和最佳实践的跟踪，而且也应重视与领域高端人才的合作与沟通，如参加开源项目、活跃于各大专业社区等。</a:t>
          </a:r>
          <a:endParaRPr lang="zh-CN" sz="1800" kern="1200" dirty="0"/>
        </a:p>
      </dsp:txBody>
      <dsp:txXfrm>
        <a:off x="2627397" y="846305"/>
        <a:ext cx="2301377" cy="3752071"/>
      </dsp:txXfrm>
    </dsp:sp>
    <dsp:sp modelId="{9AF9642C-B6D0-4F0F-9E1A-A30CA235B31D}">
      <dsp:nvSpPr>
        <dsp:cNvPr id="0" name=""/>
        <dsp:cNvSpPr/>
      </dsp:nvSpPr>
      <dsp:spPr>
        <a:xfrm>
          <a:off x="5250968" y="164532"/>
          <a:ext cx="2301377" cy="681773"/>
        </a:xfrm>
        <a:prstGeom prst="rect">
          <a:avLst/>
        </a:prstGeom>
        <a:solidFill>
          <a:schemeClr val="accent5">
            <a:hueOff val="-4902230"/>
            <a:satOff val="-6819"/>
            <a:lumOff val="-2615"/>
            <a:alphaOff val="0"/>
          </a:schemeClr>
        </a:solidFill>
        <a:ln w="48000" cap="flat" cmpd="thickThin" algn="ctr">
          <a:solidFill>
            <a:schemeClr val="accent5">
              <a:hueOff val="-4902230"/>
              <a:satOff val="-6819"/>
              <a:lumOff val="-261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zh-CN" sz="1800" b="1" kern="1200" smtClean="0"/>
            <a:t>提醒及注意事项</a:t>
          </a:r>
          <a:endParaRPr lang="zh-CN" sz="1800" kern="1200"/>
        </a:p>
      </dsp:txBody>
      <dsp:txXfrm>
        <a:off x="5250968" y="164532"/>
        <a:ext cx="2301377" cy="681773"/>
      </dsp:txXfrm>
    </dsp:sp>
    <dsp:sp modelId="{678D0FEA-2048-4CEA-AA7F-F91121AD3E87}">
      <dsp:nvSpPr>
        <dsp:cNvPr id="0" name=""/>
        <dsp:cNvSpPr/>
      </dsp:nvSpPr>
      <dsp:spPr>
        <a:xfrm>
          <a:off x="5250968" y="846305"/>
          <a:ext cx="2301377" cy="3752071"/>
        </a:xfrm>
        <a:prstGeom prst="rect">
          <a:avLst/>
        </a:prstGeom>
        <a:solidFill>
          <a:schemeClr val="accent5">
            <a:tint val="40000"/>
            <a:alpha val="90000"/>
            <a:hueOff val="-4927837"/>
            <a:satOff val="-8544"/>
            <a:lumOff val="-859"/>
            <a:alphaOff val="0"/>
          </a:schemeClr>
        </a:solidFill>
        <a:ln w="48000" cap="flat" cmpd="thickThin" algn="ctr">
          <a:solidFill>
            <a:schemeClr val="accent5">
              <a:tint val="40000"/>
              <a:alpha val="90000"/>
              <a:hueOff val="-4927837"/>
              <a:satOff val="-8544"/>
              <a:lumOff val="-85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rtl="0">
            <a:lnSpc>
              <a:spcPct val="90000"/>
            </a:lnSpc>
            <a:spcBef>
              <a:spcPct val="0"/>
            </a:spcBef>
            <a:spcAft>
              <a:spcPct val="15000"/>
            </a:spcAft>
            <a:buChar char="••"/>
          </a:pPr>
          <a:r>
            <a:rPr lang="zh-CN" sz="1800" kern="1200" smtClean="0"/>
            <a:t>正确理解数据产品的本质特征是学习好本章知识的关键所在；培养自己的数据科学家精神与素质</a:t>
          </a:r>
          <a:r>
            <a:rPr lang="en-US" sz="1800" kern="1200" smtClean="0"/>
            <a:t>——</a:t>
          </a:r>
          <a:r>
            <a:rPr lang="zh-CN" sz="1800" kern="1200" smtClean="0"/>
            <a:t>创造性设计、批判性思考、好奇性提问是我们继续学习本章的首要任务。</a:t>
          </a:r>
          <a:endParaRPr lang="zh-CN" sz="1800" kern="1200"/>
        </a:p>
      </dsp:txBody>
      <dsp:txXfrm>
        <a:off x="5250968" y="846305"/>
        <a:ext cx="2301377" cy="3752071"/>
      </dsp:txXfrm>
    </dsp:sp>
    <dsp:sp modelId="{3B77B5A9-D7B8-448F-9850-5EEABC321644}">
      <dsp:nvSpPr>
        <dsp:cNvPr id="0" name=""/>
        <dsp:cNvSpPr/>
      </dsp:nvSpPr>
      <dsp:spPr>
        <a:xfrm>
          <a:off x="7874538" y="164532"/>
          <a:ext cx="2301377" cy="681773"/>
        </a:xfrm>
        <a:prstGeom prst="rect">
          <a:avLst/>
        </a:prstGeom>
        <a:solidFill>
          <a:schemeClr val="accent5">
            <a:hueOff val="-7353344"/>
            <a:satOff val="-10228"/>
            <a:lumOff val="-3922"/>
            <a:alphaOff val="0"/>
          </a:schemeClr>
        </a:solidFill>
        <a:ln w="48000" cap="flat" cmpd="thickThin" algn="ctr">
          <a:solidFill>
            <a:schemeClr val="accent5">
              <a:hueOff val="-7353344"/>
              <a:satOff val="-10228"/>
              <a:lumOff val="-392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rtl="0">
            <a:lnSpc>
              <a:spcPct val="90000"/>
            </a:lnSpc>
            <a:spcBef>
              <a:spcPct val="0"/>
            </a:spcBef>
            <a:spcAft>
              <a:spcPct val="35000"/>
            </a:spcAft>
          </a:pPr>
          <a:r>
            <a:rPr lang="zh-CN" sz="1800" b="1" kern="1200" smtClean="0"/>
            <a:t>与其他章节的关系</a:t>
          </a:r>
          <a:endParaRPr lang="zh-CN" sz="1800" kern="1200"/>
        </a:p>
      </dsp:txBody>
      <dsp:txXfrm>
        <a:off x="7874538" y="164532"/>
        <a:ext cx="2301377" cy="681773"/>
      </dsp:txXfrm>
    </dsp:sp>
    <dsp:sp modelId="{A1172B82-6E14-49C1-8285-0B3EE8F5D322}">
      <dsp:nvSpPr>
        <dsp:cNvPr id="0" name=""/>
        <dsp:cNvSpPr/>
      </dsp:nvSpPr>
      <dsp:spPr>
        <a:xfrm>
          <a:off x="7874538" y="846305"/>
          <a:ext cx="2301377" cy="3752071"/>
        </a:xfrm>
        <a:prstGeom prst="rect">
          <a:avLst/>
        </a:prstGeom>
        <a:solidFill>
          <a:schemeClr val="accent5">
            <a:tint val="40000"/>
            <a:alpha val="90000"/>
            <a:hueOff val="-7391755"/>
            <a:satOff val="-12816"/>
            <a:lumOff val="-1289"/>
            <a:alphaOff val="0"/>
          </a:schemeClr>
        </a:solidFill>
        <a:ln w="48000" cap="flat" cmpd="thickThin" algn="ctr">
          <a:solidFill>
            <a:schemeClr val="accent5">
              <a:tint val="40000"/>
              <a:alpha val="90000"/>
              <a:hueOff val="-7391755"/>
              <a:satOff val="-12816"/>
              <a:lumOff val="-128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rtl="0">
            <a:lnSpc>
              <a:spcPct val="90000"/>
            </a:lnSpc>
            <a:spcBef>
              <a:spcPct val="0"/>
            </a:spcBef>
            <a:spcAft>
              <a:spcPct val="15000"/>
            </a:spcAft>
            <a:buChar char="••"/>
          </a:pPr>
          <a:r>
            <a:rPr lang="zh-CN" sz="1800" kern="1200" smtClean="0"/>
            <a:t>本章是“第一章 基础理论”的进一步深入讲解，系统讲解了数据产品开发的方法与内容。“第六章 典型案例及实践”是本章拓展，建议结合典型实践理解数据产品开发的知识。</a:t>
          </a:r>
          <a:endParaRPr lang="zh-CN" sz="1800" kern="1200"/>
        </a:p>
      </dsp:txBody>
      <dsp:txXfrm>
        <a:off x="7874538" y="846305"/>
        <a:ext cx="2301377" cy="3752071"/>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434999" cy="355203"/>
          </a:xfrm>
          <a:prstGeom prst="rect">
            <a:avLst/>
          </a:prstGeom>
        </p:spPr>
        <p:txBody>
          <a:bodyPr vert="horz" lIns="99048" tIns="49524" rIns="99048" bIns="49524" rtlCol="0"/>
          <a:lstStyle>
            <a:lvl1pPr algn="l">
              <a:defRPr sz="1300">
                <a:latin typeface="Arial" panose="020B0604020202020204" pitchFamily="34" charset="0"/>
              </a:defRPr>
            </a:lvl1pPr>
          </a:lstStyle>
          <a:p>
            <a:pPr>
              <a:defRPr/>
            </a:pPr>
            <a:endParaRPr lang="zh-CN" altLang="en-US"/>
          </a:p>
        </p:txBody>
      </p:sp>
      <p:sp>
        <p:nvSpPr>
          <p:cNvPr id="3" name="日期占位符 2"/>
          <p:cNvSpPr>
            <a:spLocks noGrp="1"/>
          </p:cNvSpPr>
          <p:nvPr>
            <p:ph type="dt" sz="quarter" idx="1"/>
          </p:nvPr>
        </p:nvSpPr>
        <p:spPr>
          <a:xfrm>
            <a:off x="5797246" y="1"/>
            <a:ext cx="4434999" cy="355203"/>
          </a:xfrm>
          <a:prstGeom prst="rect">
            <a:avLst/>
          </a:prstGeom>
        </p:spPr>
        <p:txBody>
          <a:bodyPr vert="horz" lIns="99048" tIns="49524" rIns="99048" bIns="49524" rtlCol="0"/>
          <a:lstStyle>
            <a:lvl1pPr algn="r">
              <a:defRPr sz="1300">
                <a:latin typeface="Arial" panose="020B0604020202020204" pitchFamily="34" charset="0"/>
              </a:defRPr>
            </a:lvl1pPr>
          </a:lstStyle>
          <a:p>
            <a:pPr>
              <a:defRPr/>
            </a:pPr>
            <a:fld id="{603956DB-3DDD-4A5C-B49C-D2C31DEFF1EE}" type="datetimeFigureOut">
              <a:rPr lang="zh-CN" altLang="en-US"/>
            </a:fld>
            <a:endParaRPr lang="zh-CN" altLang="en-US"/>
          </a:p>
        </p:txBody>
      </p:sp>
      <p:sp>
        <p:nvSpPr>
          <p:cNvPr id="4" name="页脚占位符 3"/>
          <p:cNvSpPr>
            <a:spLocks noGrp="1"/>
          </p:cNvSpPr>
          <p:nvPr>
            <p:ph type="ftr" sz="quarter" idx="2"/>
          </p:nvPr>
        </p:nvSpPr>
        <p:spPr>
          <a:xfrm>
            <a:off x="0" y="6747628"/>
            <a:ext cx="4434999" cy="355203"/>
          </a:xfrm>
          <a:prstGeom prst="rect">
            <a:avLst/>
          </a:prstGeom>
        </p:spPr>
        <p:txBody>
          <a:bodyPr vert="horz" lIns="99048" tIns="49524" rIns="99048" bIns="49524" rtlCol="0" anchor="b"/>
          <a:lstStyle>
            <a:lvl1pPr algn="l">
              <a:defRPr sz="1300">
                <a:latin typeface="Arial" panose="020B0604020202020204" pitchFamily="34" charset="0"/>
              </a:defRPr>
            </a:lvl1pPr>
          </a:lstStyle>
          <a:p>
            <a:pPr>
              <a:defRPr/>
            </a:pPr>
            <a:endParaRPr lang="zh-CN" altLang="en-US"/>
          </a:p>
        </p:txBody>
      </p:sp>
      <p:sp>
        <p:nvSpPr>
          <p:cNvPr id="5" name="灯片编号占位符 4"/>
          <p:cNvSpPr>
            <a:spLocks noGrp="1"/>
          </p:cNvSpPr>
          <p:nvPr>
            <p:ph type="sldNum" sz="quarter" idx="3"/>
          </p:nvPr>
        </p:nvSpPr>
        <p:spPr>
          <a:xfrm>
            <a:off x="5797246" y="6747628"/>
            <a:ext cx="4434999" cy="355203"/>
          </a:xfrm>
          <a:prstGeom prst="rect">
            <a:avLst/>
          </a:prstGeom>
        </p:spPr>
        <p:txBody>
          <a:bodyPr vert="horz" lIns="99048" tIns="49524" rIns="99048" bIns="49524" rtlCol="0" anchor="b"/>
          <a:lstStyle>
            <a:lvl1pPr algn="r">
              <a:defRPr sz="1300">
                <a:latin typeface="Arial" panose="020B0604020202020204" pitchFamily="34" charset="0"/>
              </a:defRPr>
            </a:lvl1pPr>
          </a:lstStyle>
          <a:p>
            <a:pPr>
              <a:defRPr/>
            </a:pPr>
            <a:fld id="{C08E804E-75B2-4F6E-8CC5-FE553309BAB1}" type="slidenum">
              <a:rPr lang="zh-CN" altLang="en-US"/>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1.png>
</file>

<file path=ppt/media/image12.png>
</file>

<file path=ppt/media/image13.png>
</file>

<file path=ppt/media/image14.png>
</file>

<file path=ppt/media/image16.png>
</file>

<file path=ppt/media/image17.png>
</file>

<file path=ppt/media/image19.png>
</file>

<file path=ppt/media/image2.jpeg>
</file>

<file path=ppt/media/image22.png>
</file>

<file path=ppt/media/image23.png>
</file>

<file path=ppt/media/image24.png>
</file>

<file path=ppt/media/image25.jpeg>
</file>

<file path=ppt/media/image26.png>
</file>

<file path=ppt/media/image28.png>
</file>

<file path=ppt/media/image29.jpeg>
</file>

<file path=ppt/media/image30.png>
</file>

<file path=ppt/media/image31.png>
</file>

<file path=ppt/media/image32.png>
</file>

<file path=ppt/media/image33.png>
</file>

<file path=ppt/media/image34.jpeg>
</file>

<file path=ppt/media/image35.jpeg>
</file>

<file path=ppt/media/image36.jpeg>
</file>

<file path=ppt/media/image37.jpeg>
</file>

<file path=ppt/media/image38.jpeg>
</file>

<file path=ppt/media/image39.jpeg>
</file>

<file path=ppt/media/image40.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434999" cy="355203"/>
          </a:xfrm>
          <a:prstGeom prst="rect">
            <a:avLst/>
          </a:prstGeom>
        </p:spPr>
        <p:txBody>
          <a:bodyPr vert="horz" lIns="99048" tIns="49524" rIns="99048" bIns="49524" rtlCol="0"/>
          <a:lstStyle>
            <a:lvl1pPr algn="l">
              <a:defRPr sz="1300">
                <a:latin typeface="Arial" panose="020B0604020202020204" pitchFamily="34" charset="0"/>
              </a:defRPr>
            </a:lvl1pPr>
          </a:lstStyle>
          <a:p>
            <a:pPr>
              <a:defRPr/>
            </a:pPr>
            <a:endParaRPr lang="zh-CN" altLang="en-US"/>
          </a:p>
        </p:txBody>
      </p:sp>
      <p:sp>
        <p:nvSpPr>
          <p:cNvPr id="3" name="日期占位符 2"/>
          <p:cNvSpPr>
            <a:spLocks noGrp="1"/>
          </p:cNvSpPr>
          <p:nvPr>
            <p:ph type="dt" idx="1"/>
          </p:nvPr>
        </p:nvSpPr>
        <p:spPr>
          <a:xfrm>
            <a:off x="5797246" y="1"/>
            <a:ext cx="4434999" cy="355203"/>
          </a:xfrm>
          <a:prstGeom prst="rect">
            <a:avLst/>
          </a:prstGeom>
        </p:spPr>
        <p:txBody>
          <a:bodyPr vert="horz" lIns="99048" tIns="49524" rIns="99048" bIns="49524" rtlCol="0"/>
          <a:lstStyle>
            <a:lvl1pPr algn="r">
              <a:defRPr sz="1300">
                <a:latin typeface="Arial" panose="020B0604020202020204" pitchFamily="34" charset="0"/>
              </a:defRPr>
            </a:lvl1pPr>
          </a:lstStyle>
          <a:p>
            <a:pPr>
              <a:defRPr/>
            </a:pPr>
            <a:fld id="{BC748C56-3290-41A9-AF4C-A788D6EE5A6E}" type="datetimeFigureOut">
              <a:rPr lang="zh-CN" altLang="en-US"/>
            </a:fld>
            <a:endParaRPr lang="zh-CN" altLang="en-US"/>
          </a:p>
        </p:txBody>
      </p:sp>
      <p:sp>
        <p:nvSpPr>
          <p:cNvPr id="4" name="幻灯片图像占位符 3"/>
          <p:cNvSpPr>
            <a:spLocks noGrp="1" noRot="1" noChangeAspect="1"/>
          </p:cNvSpPr>
          <p:nvPr>
            <p:ph type="sldImg" idx="2"/>
          </p:nvPr>
        </p:nvSpPr>
        <p:spPr>
          <a:xfrm>
            <a:off x="2749550" y="533400"/>
            <a:ext cx="4735513" cy="2663825"/>
          </a:xfrm>
          <a:prstGeom prst="rect">
            <a:avLst/>
          </a:prstGeom>
          <a:noFill/>
          <a:ln w="12700">
            <a:solidFill>
              <a:prstClr val="black"/>
            </a:solidFill>
          </a:ln>
        </p:spPr>
        <p:txBody>
          <a:bodyPr vert="horz" lIns="99048" tIns="49524" rIns="99048" bIns="49524" rtlCol="0" anchor="ctr"/>
          <a:lstStyle/>
          <a:p>
            <a:pPr lvl="0"/>
            <a:endParaRPr lang="zh-CN" altLang="en-US" noProof="0"/>
          </a:p>
        </p:txBody>
      </p:sp>
      <p:sp>
        <p:nvSpPr>
          <p:cNvPr id="5" name="备注占位符 4"/>
          <p:cNvSpPr>
            <a:spLocks noGrp="1"/>
          </p:cNvSpPr>
          <p:nvPr>
            <p:ph type="body" sz="quarter" idx="3"/>
          </p:nvPr>
        </p:nvSpPr>
        <p:spPr>
          <a:xfrm>
            <a:off x="1023462" y="3374430"/>
            <a:ext cx="8187690" cy="3196828"/>
          </a:xfrm>
          <a:prstGeom prst="rect">
            <a:avLst/>
          </a:prstGeom>
        </p:spPr>
        <p:txBody>
          <a:bodyPr vert="horz" lIns="99048" tIns="49524" rIns="99048" bIns="49524" rtlCol="0">
            <a:normAutofit/>
          </a:bodyPr>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6747628"/>
            <a:ext cx="4434999" cy="355203"/>
          </a:xfrm>
          <a:prstGeom prst="rect">
            <a:avLst/>
          </a:prstGeom>
        </p:spPr>
        <p:txBody>
          <a:bodyPr vert="horz" lIns="99048" tIns="49524" rIns="99048" bIns="49524" rtlCol="0" anchor="b"/>
          <a:lstStyle>
            <a:lvl1pPr algn="l">
              <a:defRPr sz="1300">
                <a:latin typeface="Arial" panose="020B0604020202020204" pitchFamily="34" charset="0"/>
              </a:defRPr>
            </a:lvl1pPr>
          </a:lstStyle>
          <a:p>
            <a:pPr>
              <a:defRPr/>
            </a:pPr>
            <a:endParaRPr lang="zh-CN" altLang="en-US"/>
          </a:p>
        </p:txBody>
      </p:sp>
      <p:sp>
        <p:nvSpPr>
          <p:cNvPr id="7" name="灯片编号占位符 6"/>
          <p:cNvSpPr>
            <a:spLocks noGrp="1"/>
          </p:cNvSpPr>
          <p:nvPr>
            <p:ph type="sldNum" sz="quarter" idx="5"/>
          </p:nvPr>
        </p:nvSpPr>
        <p:spPr>
          <a:xfrm>
            <a:off x="5797246" y="6747628"/>
            <a:ext cx="4434999" cy="355203"/>
          </a:xfrm>
          <a:prstGeom prst="rect">
            <a:avLst/>
          </a:prstGeom>
        </p:spPr>
        <p:txBody>
          <a:bodyPr vert="horz" lIns="99048" tIns="49524" rIns="99048" bIns="49524" rtlCol="0" anchor="b"/>
          <a:lstStyle>
            <a:lvl1pPr algn="r">
              <a:defRPr sz="1300">
                <a:latin typeface="Arial" panose="020B0604020202020204" pitchFamily="34" charset="0"/>
              </a:defRPr>
            </a:lvl1pPr>
          </a:lstStyle>
          <a:p>
            <a:pPr>
              <a:defRPr/>
            </a:pPr>
            <a:fld id="{433EE737-1498-4668-B890-9C96984E2B5A}"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50" indent="-247650" defTabSz="666115">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50" indent="-247650" defTabSz="666115">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50" indent="-247650" defTabSz="666115">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defTabSz="666115">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50" indent="-247650" defTabSz="666115">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50" indent="-247650" defTabSz="666115">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50" indent="-247650" defTabSz="666115">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defTabSz="666115">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pic>
        <p:nvPicPr>
          <p:cNvPr id="4" name="Picture 184" descr="D:\PPT模板\good.jpg"/>
          <p:cNvPicPr>
            <a:picLocks noChangeAspect="1" noChangeArrowheads="1"/>
          </p:cNvPicPr>
          <p:nvPr userDrawn="1"/>
        </p:nvPicPr>
        <p:blipFill>
          <a:blip r:embed="rId2"/>
          <a:srcRect/>
          <a:stretch>
            <a:fillRect/>
          </a:stretch>
        </p:blipFill>
        <p:spPr bwMode="auto">
          <a:xfrm>
            <a:off x="0" y="6143626"/>
            <a:ext cx="12192000" cy="714375"/>
          </a:xfrm>
          <a:prstGeom prst="rect">
            <a:avLst/>
          </a:prstGeom>
          <a:noFill/>
          <a:ln w="9525">
            <a:noFill/>
            <a:miter lim="800000"/>
            <a:headEnd/>
            <a:tailEnd/>
          </a:ln>
        </p:spPr>
      </p:pic>
      <p:sp>
        <p:nvSpPr>
          <p:cNvPr id="93347" name="Rectangle 163"/>
          <p:cNvSpPr>
            <a:spLocks noGrp="1" noRot="1" noChangeArrowheads="1"/>
          </p:cNvSpPr>
          <p:nvPr>
            <p:ph type="ctrTitle"/>
          </p:nvPr>
        </p:nvSpPr>
        <p:spPr>
          <a:xfrm>
            <a:off x="914400" y="2438400"/>
            <a:ext cx="7629872" cy="1143000"/>
          </a:xfrm>
        </p:spPr>
        <p:txBody>
          <a:bodyPr/>
          <a:lstStyle>
            <a:lvl1pPr>
              <a:defRPr sz="4400" b="1">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93351" name="Rectangle 167"/>
          <p:cNvSpPr>
            <a:spLocks noGrp="1" noRot="1" noChangeArrowheads="1"/>
          </p:cNvSpPr>
          <p:nvPr>
            <p:ph type="subTitle" idx="1"/>
          </p:nvPr>
        </p:nvSpPr>
        <p:spPr>
          <a:xfrm>
            <a:off x="2495600" y="4038602"/>
            <a:ext cx="5040560" cy="1752600"/>
          </a:xfrm>
        </p:spPr>
        <p:txBody>
          <a:bodyPr/>
          <a:lstStyle>
            <a:lvl1pPr marL="0" indent="0" algn="l">
              <a:buFont typeface="Wingdings" panose="05000000000000000000" pitchFamily="2" charset="2"/>
              <a:buNone/>
              <a:defRPr sz="2800"/>
            </a:lvl1pPr>
          </a:lstStyle>
          <a:p>
            <a:r>
              <a:rPr lang="zh-CN" altLang="en-US"/>
              <a:t>单击此处编辑母版副标题样式</a:t>
            </a:r>
            <a:endParaRPr lang="zh-CN" altLang="en-US"/>
          </a:p>
        </p:txBody>
      </p:sp>
      <p:sp>
        <p:nvSpPr>
          <p:cNvPr id="6" name="Rectangle 164"/>
          <p:cNvSpPr>
            <a:spLocks noGrp="1" noChangeArrowheads="1"/>
          </p:cNvSpPr>
          <p:nvPr>
            <p:ph type="dt" sz="half" idx="10"/>
          </p:nvPr>
        </p:nvSpPr>
        <p:spPr>
          <a:xfrm>
            <a:off x="402167" y="6248400"/>
            <a:ext cx="3052233" cy="476250"/>
          </a:xfrm>
        </p:spPr>
        <p:txBody>
          <a:bodyPr/>
          <a:lstStyle>
            <a:lvl1pPr>
              <a:defRPr/>
            </a:lvl1pPr>
          </a:lstStyle>
          <a:p>
            <a:pPr>
              <a:defRPr/>
            </a:pPr>
            <a:endParaRPr lang="en-US" altLang="zh-CN"/>
          </a:p>
        </p:txBody>
      </p:sp>
      <p:sp>
        <p:nvSpPr>
          <p:cNvPr id="7" name="Rectangle 165"/>
          <p:cNvSpPr>
            <a:spLocks noGrp="1" noChangeArrowheads="1"/>
          </p:cNvSpPr>
          <p:nvPr>
            <p:ph type="ftr" sz="quarter" idx="11"/>
          </p:nvPr>
        </p:nvSpPr>
        <p:spPr>
          <a:xfrm>
            <a:off x="4165600" y="6248400"/>
            <a:ext cx="3860800" cy="476250"/>
          </a:xfrm>
        </p:spPr>
        <p:txBody>
          <a:bodyPr/>
          <a:lstStyle>
            <a:lvl1pPr>
              <a:defRPr/>
            </a:lvl1pPr>
          </a:lstStyle>
          <a:p>
            <a:pPr>
              <a:defRPr/>
            </a:pPr>
            <a:endParaRPr lang="en-US" altLang="zh-CN"/>
          </a:p>
        </p:txBody>
      </p:sp>
      <p:sp>
        <p:nvSpPr>
          <p:cNvPr id="8" name="Rectangle 166"/>
          <p:cNvSpPr>
            <a:spLocks noGrp="1" noChangeArrowheads="1"/>
          </p:cNvSpPr>
          <p:nvPr>
            <p:ph type="sldNum" sz="quarter" idx="12"/>
          </p:nvPr>
        </p:nvSpPr>
        <p:spPr>
          <a:xfrm>
            <a:off x="8737601" y="6248400"/>
            <a:ext cx="3052233" cy="476250"/>
          </a:xfrm>
        </p:spPr>
        <p:txBody>
          <a:bodyPr/>
          <a:lstStyle>
            <a:lvl1pPr>
              <a:defRPr/>
            </a:lvl1pPr>
          </a:lstStyle>
          <a:p>
            <a:pPr>
              <a:defRPr/>
            </a:pPr>
            <a:fld id="{30EED4B5-0C05-40D5-9780-3FEBEA4424BE}" type="slidenum">
              <a:rPr lang="en-US" altLang="zh-CN"/>
            </a:fld>
            <a:endParaRPr lang="en-US" altLang="zh-CN"/>
          </a:p>
        </p:txBody>
      </p:sp>
      <p:pic>
        <p:nvPicPr>
          <p:cNvPr id="9" name="Picture 254" descr="D:\PPT模板\rendanew.jpg"/>
          <p:cNvPicPr>
            <a:picLocks noChangeAspect="1" noChangeArrowheads="1"/>
          </p:cNvPicPr>
          <p:nvPr userDrawn="1"/>
        </p:nvPicPr>
        <p:blipFill>
          <a:blip r:embed="rId3"/>
          <a:srcRect/>
          <a:stretch>
            <a:fillRect/>
          </a:stretch>
        </p:blipFill>
        <p:spPr bwMode="auto">
          <a:xfrm>
            <a:off x="8976320" y="623066"/>
            <a:ext cx="2498438" cy="2502871"/>
          </a:xfrm>
          <a:prstGeom prst="rect">
            <a:avLst/>
          </a:prstGeom>
          <a:noFill/>
          <a:ln w="9525">
            <a:noFill/>
            <a:miter lim="800000"/>
            <a:headEnd/>
            <a:tailEnd/>
          </a:ln>
        </p:spPr>
      </p:pic>
    </p:spTree>
  </p:cSld>
  <p:clrMapOvr>
    <a:masterClrMapping/>
  </p:clrMapOvr>
  <p:transition>
    <p:blinds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07369" y="404664"/>
            <a:ext cx="7488832"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083401"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85830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930315"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74331"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659464"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02323"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587456"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90355"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875488"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21733" y="404664"/>
            <a:ext cx="8006515"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515448"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74331"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659464"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146339"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731472"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930315"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515448"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210235" cy="821913"/>
          </a:xfrm>
        </p:spPr>
        <p:txBody>
          <a:bodyPr/>
          <a:lstStyle>
            <a:lvl1pPr>
              <a:defRPr sz="3200" b="1">
                <a:solidFill>
                  <a:srgbClr val="C00000"/>
                </a:solidFill>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6795368"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2178923" cy="260648"/>
          </a:xfrm>
          <a:ln w="3175"/>
        </p:spPr>
        <p:txBody>
          <a:bodyPr/>
          <a:lstStyle>
            <a:lvl1pPr algn="l">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2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3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6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7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a:t>单击此处编辑母版文本样式</a:t>
            </a:r>
            <a:endParaRPr lang="zh-CN" altLang="en-US" dirty="0"/>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a:t>单击此处编辑母版文本样式</a:t>
            </a:r>
            <a:endParaRPr lang="zh-CN" altLang="en-US"/>
          </a:p>
        </p:txBody>
      </p:sp>
    </p:spTree>
  </p:cSld>
  <p:clrMapOvr>
    <a:masterClrMapping/>
  </p:clrMapOvr>
  <p:transition>
    <p:blinds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Tree>
  </p:cSld>
  <p:clrMapOvr>
    <a:masterClrMapping/>
  </p:clrMapOvr>
  <p:transition>
    <p:blinds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426259"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011392"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642283"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227416"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786299"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371432"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354251"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6939384"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714291"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299424"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18347" cy="821913"/>
          </a:xfrm>
        </p:spPr>
        <p:txBody>
          <a:bodyPr/>
          <a:lstStyle>
            <a:lvl1pPr>
              <a:defRPr sz="3200">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12800" y="1500175"/>
            <a:ext cx="7803480" cy="4762910"/>
          </a:xfrm>
        </p:spPr>
        <p:txBody>
          <a:bodyPr/>
          <a:lstStyle>
            <a:lvl1pPr>
              <a:defRPr sz="2400"/>
            </a:lvl1pPr>
            <a:lvl2pPr>
              <a:defRPr sz="2000"/>
            </a:lvl2pPr>
            <a:lvl3pPr>
              <a:defRPr sz="1800"/>
            </a:lvl3pPr>
            <a:lvl4pPr>
              <a:defRPr sz="1600"/>
            </a:lvl4pPr>
            <a:lvl5pPr>
              <a:defRPr sz="16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a:p>
        </p:txBody>
      </p:sp>
    </p:spTree>
  </p:cSld>
  <p:clrMapOvr>
    <a:masterClrMapping/>
  </p:clrMapOvr>
  <p:transition>
    <p:blinds dir="vert"/>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image" Target="../media/image2.jpeg"/><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6866" name="Picture 254" descr="D:\PPT模板\rendanew.jpg"/>
          <p:cNvPicPr>
            <a:picLocks noChangeAspect="1" noChangeArrowheads="1"/>
          </p:cNvPicPr>
          <p:nvPr userDrawn="1"/>
        </p:nvPicPr>
        <p:blipFill>
          <a:blip r:embed="rId26"/>
          <a:srcRect/>
          <a:stretch>
            <a:fillRect/>
          </a:stretch>
        </p:blipFill>
        <p:spPr bwMode="auto">
          <a:xfrm>
            <a:off x="10344472" y="548680"/>
            <a:ext cx="1297113" cy="1299415"/>
          </a:xfrm>
          <a:prstGeom prst="rect">
            <a:avLst/>
          </a:prstGeom>
          <a:noFill/>
          <a:ln w="9525">
            <a:noFill/>
            <a:miter lim="800000"/>
            <a:headEnd/>
            <a:tailEnd/>
          </a:ln>
        </p:spPr>
      </p:pic>
      <p:sp>
        <p:nvSpPr>
          <p:cNvPr id="36867" name="Rectangle 249"/>
          <p:cNvSpPr>
            <a:spLocks noGrp="1" noRot="1" noChangeArrowheads="1"/>
          </p:cNvSpPr>
          <p:nvPr>
            <p:ph type="body" idx="1"/>
          </p:nvPr>
        </p:nvSpPr>
        <p:spPr bwMode="auto">
          <a:xfrm>
            <a:off x="812800" y="1600200"/>
            <a:ext cx="7224184" cy="4498975"/>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36868" name="Rectangle 248"/>
          <p:cNvSpPr>
            <a:spLocks noGrp="1" noRot="1" noChangeArrowheads="1"/>
          </p:cNvSpPr>
          <p:nvPr>
            <p:ph type="title"/>
          </p:nvPr>
        </p:nvSpPr>
        <p:spPr bwMode="auto">
          <a:xfrm>
            <a:off x="397933" y="404814"/>
            <a:ext cx="7639051" cy="966787"/>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92410" name="Rectangle 250"/>
          <p:cNvSpPr>
            <a:spLocks noGrp="1" noChangeArrowheads="1"/>
          </p:cNvSpPr>
          <p:nvPr>
            <p:ph type="dt" sz="half" idx="2"/>
          </p:nvPr>
        </p:nvSpPr>
        <p:spPr bwMode="auto">
          <a:xfrm>
            <a:off x="431801" y="6524626"/>
            <a:ext cx="3052233" cy="333375"/>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20204" pitchFamily="34" charset="0"/>
              </a:defRPr>
            </a:lvl1pPr>
          </a:lstStyle>
          <a:p>
            <a:pPr>
              <a:defRPr/>
            </a:pPr>
            <a:endParaRPr lang="en-US" altLang="zh-CN"/>
          </a:p>
        </p:txBody>
      </p:sp>
      <p:sp>
        <p:nvSpPr>
          <p:cNvPr id="92411" name="Rectangle 251"/>
          <p:cNvSpPr>
            <a:spLocks noGrp="1" noChangeArrowheads="1"/>
          </p:cNvSpPr>
          <p:nvPr>
            <p:ph type="ftr" sz="quarter" idx="3"/>
          </p:nvPr>
        </p:nvSpPr>
        <p:spPr bwMode="auto">
          <a:xfrm>
            <a:off x="4176184" y="6524626"/>
            <a:ext cx="3860800" cy="333375"/>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20204" pitchFamily="34" charset="0"/>
              </a:defRPr>
            </a:lvl1pPr>
          </a:lstStyle>
          <a:p>
            <a:pPr>
              <a:defRPr/>
            </a:pPr>
            <a:endParaRPr lang="en-US" altLang="zh-CN"/>
          </a:p>
        </p:txBody>
      </p:sp>
      <p:sp>
        <p:nvSpPr>
          <p:cNvPr id="92412" name="Rectangle 252"/>
          <p:cNvSpPr>
            <a:spLocks noGrp="1" noChangeArrowheads="1"/>
          </p:cNvSpPr>
          <p:nvPr>
            <p:ph type="sldNum" sz="quarter" idx="4"/>
          </p:nvPr>
        </p:nvSpPr>
        <p:spPr bwMode="auto">
          <a:xfrm>
            <a:off x="8733368" y="6524626"/>
            <a:ext cx="3052233" cy="333375"/>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20204" pitchFamily="34" charset="0"/>
              </a:defRPr>
            </a:lvl1pPr>
          </a:lstStyle>
          <a:p>
            <a:pPr>
              <a:defRPr/>
            </a:pPr>
            <a:fld id="{1C477B47-DDB5-489C-BB25-ED0A340F4893}" type="slidenum">
              <a:rPr lang="en-US" altLang="zh-CN"/>
            </a:fld>
            <a:endParaRPr lang="en-US" altLang="zh-CN"/>
          </a:p>
        </p:txBody>
      </p:sp>
      <p:sp>
        <p:nvSpPr>
          <p:cNvPr id="155" name="TextBox 154"/>
          <p:cNvSpPr txBox="1"/>
          <p:nvPr userDrawn="1"/>
        </p:nvSpPr>
        <p:spPr>
          <a:xfrm>
            <a:off x="1" y="1"/>
            <a:ext cx="5422900" cy="276225"/>
          </a:xfrm>
          <a:prstGeom prst="rect">
            <a:avLst/>
          </a:prstGeom>
          <a:solidFill>
            <a:srgbClr val="C00000"/>
          </a:solidFill>
        </p:spPr>
        <p:txBody>
          <a:bodyPr>
            <a:spAutoFit/>
          </a:bodyPr>
          <a:lstStyle/>
          <a:p>
            <a:pPr>
              <a:defRPr/>
            </a:pPr>
            <a:endParaRPr lang="zh-CN" altLang="en-US" sz="1200" dirty="0">
              <a:solidFill>
                <a:schemeClr val="bg1"/>
              </a:solidFill>
            </a:endParaRPr>
          </a:p>
        </p:txBody>
      </p:sp>
      <p:sp>
        <p:nvSpPr>
          <p:cNvPr id="156" name="TextBox 155"/>
          <p:cNvSpPr txBox="1"/>
          <p:nvPr userDrawn="1"/>
        </p:nvSpPr>
        <p:spPr>
          <a:xfrm>
            <a:off x="0" y="6581775"/>
            <a:ext cx="12192000" cy="338138"/>
          </a:xfrm>
          <a:prstGeom prst="rect">
            <a:avLst/>
          </a:prstGeom>
          <a:gradFill flip="none" rotWithShape="1">
            <a:gsLst>
              <a:gs pos="0">
                <a:srgbClr val="AB0000">
                  <a:shade val="30000"/>
                  <a:satMod val="115000"/>
                </a:srgbClr>
              </a:gs>
              <a:gs pos="50000">
                <a:srgbClr val="AB0000">
                  <a:shade val="67500"/>
                  <a:satMod val="115000"/>
                </a:srgbClr>
              </a:gs>
              <a:gs pos="100000">
                <a:srgbClr val="AB0000">
                  <a:shade val="100000"/>
                  <a:satMod val="115000"/>
                </a:srgbClr>
              </a:gs>
            </a:gsLst>
            <a:lin ang="2700000" scaled="1"/>
            <a:tileRect/>
          </a:gradFill>
        </p:spPr>
        <p:txBody>
          <a:bodyPr>
            <a:spAutoFit/>
          </a:bodyPr>
          <a:lstStyle/>
          <a:p>
            <a:pPr algn="r">
              <a:defRPr/>
            </a:pPr>
            <a:r>
              <a:rPr lang="en-US" altLang="zh-CN" sz="1200" dirty="0">
                <a:solidFill>
                  <a:schemeClr val="bg1"/>
                </a:solidFill>
              </a:rPr>
              <a:t>P. </a:t>
            </a:r>
            <a:fld id="{F733E731-9750-4C10-BCFC-31D1A9368162}" type="slidenum">
              <a:rPr lang="en-US" altLang="zh-CN" sz="1600">
                <a:solidFill>
                  <a:schemeClr val="bg1"/>
                </a:solidFill>
              </a:rPr>
            </a:fld>
            <a:r>
              <a:rPr lang="en-US" altLang="zh-CN" sz="1600" dirty="0">
                <a:solidFill>
                  <a:schemeClr val="bg1"/>
                </a:solidFill>
              </a:rPr>
              <a:t> </a:t>
            </a:r>
            <a:endParaRPr lang="zh-CN" altLang="en-US" sz="1600" dirty="0">
              <a:solidFill>
                <a:schemeClr val="bg1"/>
              </a:solidFill>
            </a:endParaRPr>
          </a:p>
        </p:txBody>
      </p:sp>
      <p:sp>
        <p:nvSpPr>
          <p:cNvPr id="157" name="TextBox 156"/>
          <p:cNvSpPr txBox="1"/>
          <p:nvPr userDrawn="1"/>
        </p:nvSpPr>
        <p:spPr>
          <a:xfrm>
            <a:off x="5422901" y="1"/>
            <a:ext cx="6769100" cy="276225"/>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8900000" scaled="1"/>
            <a:tileRect/>
          </a:gradFill>
        </p:spPr>
        <p:txBody>
          <a:bodyPr>
            <a:spAutoFit/>
          </a:bodyPr>
          <a:lstStyle/>
          <a:p>
            <a:pPr>
              <a:defRPr/>
            </a:pPr>
            <a:endParaRPr lang="zh-CN" altLang="en-US" sz="1200" dirty="0">
              <a:solidFill>
                <a:schemeClr val="bg1"/>
              </a:solidFill>
            </a:endParaRPr>
          </a:p>
        </p:txBody>
      </p:sp>
      <p:sp>
        <p:nvSpPr>
          <p:cNvPr id="11" name="文本占位符 156"/>
          <p:cNvSpPr txBox="1"/>
          <p:nvPr userDrawn="1"/>
        </p:nvSpPr>
        <p:spPr>
          <a:xfrm>
            <a:off x="-96688" y="6597651"/>
            <a:ext cx="11571446" cy="317499"/>
          </a:xfrm>
          <a:prstGeom prst="rect">
            <a:avLst/>
          </a:prstGeom>
          <a:ln w="3175"/>
        </p:spPr>
        <p:txBody>
          <a:bodyPr/>
          <a:lstStyle>
            <a:lvl1pPr>
              <a:buNone/>
              <a:defRPr sz="1200">
                <a:solidFill>
                  <a:schemeClr val="bg1"/>
                </a:solidFill>
              </a:defRPr>
            </a:lvl1pPr>
          </a:lstStyle>
          <a:p>
            <a:pPr marL="342900" indent="-342900" algn="ctr" eaLnBrk="0" hangingPunct="0">
              <a:spcBef>
                <a:spcPct val="20000"/>
              </a:spcBef>
              <a:buClr>
                <a:schemeClr val="hlink"/>
              </a:buClr>
              <a:buFont typeface="Wingdings" panose="05000000000000000000" pitchFamily="2" charset="2"/>
              <a:buNone/>
              <a:defRPr/>
            </a:pP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课程名称</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数据科学理论与实践           </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主讲教师</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朝乐门              </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参考书</a:t>
            </a:r>
            <a:r>
              <a:rPr lang="en-US" altLang="zh-CN" kern="0" dirty="0">
                <a:latin typeface="Times New Roman" panose="02020603050405020304" pitchFamily="18" charset="0"/>
                <a:ea typeface="+mn-ea"/>
                <a:cs typeface="Times New Roman" panose="02020603050405020304" pitchFamily="18" charset="0"/>
                <a:sym typeface="+mn-ea"/>
              </a:rPr>
              <a:t>】</a:t>
            </a:r>
            <a:r>
              <a:rPr lang="zh-CN" altLang="en-US" kern="0" dirty="0">
                <a:latin typeface="Times New Roman" panose="02020603050405020304" pitchFamily="18" charset="0"/>
                <a:ea typeface="+mn-ea"/>
                <a:cs typeface="Times New Roman" panose="02020603050405020304" pitchFamily="18" charset="0"/>
                <a:sym typeface="+mn-ea"/>
              </a:rPr>
              <a:t>数据科学理论与实践</a:t>
            </a:r>
            <a:r>
              <a:rPr lang="zh-CN" altLang="en-US" kern="0" dirty="0">
                <a:latin typeface="Times New Roman" panose="02020603050405020304" pitchFamily="18" charset="0"/>
                <a:ea typeface="+mn-ea"/>
                <a:cs typeface="Times New Roman" panose="02020603050405020304" pitchFamily="18" charset="0"/>
                <a:sym typeface="+mn-ea"/>
              </a:rPr>
              <a:t>（第</a:t>
            </a:r>
            <a:r>
              <a:rPr lang="en-US" altLang="zh-CN" kern="0" dirty="0">
                <a:latin typeface="Times New Roman" panose="02020603050405020304" pitchFamily="18" charset="0"/>
                <a:ea typeface="+mn-ea"/>
                <a:cs typeface="Times New Roman" panose="02020603050405020304" pitchFamily="18" charset="0"/>
                <a:sym typeface="+mn-ea"/>
              </a:rPr>
              <a:t>2</a:t>
            </a:r>
            <a:r>
              <a:rPr lang="zh-CN" altLang="en-US" kern="0" dirty="0">
                <a:latin typeface="Times New Roman" panose="02020603050405020304" pitchFamily="18" charset="0"/>
                <a:ea typeface="+mn-ea"/>
                <a:cs typeface="Times New Roman" panose="02020603050405020304" pitchFamily="18" charset="0"/>
                <a:sym typeface="+mn-ea"/>
              </a:rPr>
              <a:t>版），</a:t>
            </a:r>
            <a:r>
              <a:rPr lang="zh-CN" altLang="en-US" kern="0" dirty="0">
                <a:latin typeface="Times New Roman" panose="02020603050405020304" pitchFamily="18" charset="0"/>
                <a:ea typeface="+mn-ea"/>
                <a:cs typeface="Times New Roman" panose="02020603050405020304" pitchFamily="18" charset="0"/>
                <a:sym typeface="+mn-ea"/>
              </a:rPr>
              <a:t>清华大学出版社，</a:t>
            </a:r>
            <a:r>
              <a:rPr lang="en-US" altLang="zh-CN" kern="0" dirty="0">
                <a:latin typeface="Times New Roman" panose="02020603050405020304" pitchFamily="18" charset="0"/>
                <a:ea typeface="+mn-ea"/>
                <a:cs typeface="Times New Roman" panose="02020603050405020304" pitchFamily="18" charset="0"/>
                <a:sym typeface="+mn-ea"/>
              </a:rPr>
              <a:t>2019           【</a:t>
            </a:r>
            <a:r>
              <a:rPr lang="zh-CN" altLang="en-US" kern="0" dirty="0">
                <a:latin typeface="Times New Roman" panose="02020603050405020304" pitchFamily="18" charset="0"/>
                <a:ea typeface="+mn-ea"/>
                <a:cs typeface="Times New Roman" panose="02020603050405020304" pitchFamily="18" charset="0"/>
                <a:sym typeface="+mn-ea"/>
              </a:rPr>
              <a:t>日期</a:t>
            </a:r>
            <a:r>
              <a:rPr lang="en-US" altLang="zh-CN" kern="0" dirty="0">
                <a:latin typeface="Times New Roman" panose="02020603050405020304" pitchFamily="18" charset="0"/>
                <a:ea typeface="+mn-ea"/>
                <a:cs typeface="Times New Roman" panose="02020603050405020304" pitchFamily="18" charset="0"/>
                <a:sym typeface="+mn-ea"/>
              </a:rPr>
              <a:t>】2021</a:t>
            </a:r>
            <a:r>
              <a:rPr lang="zh-CN" altLang="en-US" kern="0" dirty="0">
                <a:latin typeface="Times New Roman" panose="02020603050405020304" pitchFamily="18" charset="0"/>
                <a:ea typeface="+mn-ea"/>
                <a:cs typeface="Times New Roman" panose="02020603050405020304" pitchFamily="18" charset="0"/>
                <a:sym typeface="+mn-ea"/>
              </a:rPr>
              <a:t>年</a:t>
            </a:r>
            <a:r>
              <a:rPr lang="en-US" altLang="zh-CN" kern="0" dirty="0">
                <a:latin typeface="Times New Roman" panose="02020603050405020304" pitchFamily="18" charset="0"/>
                <a:ea typeface="+mn-ea"/>
                <a:cs typeface="Times New Roman" panose="02020603050405020304" pitchFamily="18" charset="0"/>
                <a:sym typeface="+mn-ea"/>
              </a:rPr>
              <a:t>10</a:t>
            </a:r>
            <a:r>
              <a:rPr lang="zh-CN" altLang="en-US" kern="0" dirty="0">
                <a:latin typeface="Times New Roman" panose="02020603050405020304" pitchFamily="18" charset="0"/>
                <a:ea typeface="+mn-ea"/>
                <a:cs typeface="Times New Roman" panose="02020603050405020304" pitchFamily="18" charset="0"/>
                <a:sym typeface="+mn-ea"/>
              </a:rPr>
              <a:t>月</a:t>
            </a:r>
            <a:r>
              <a:rPr lang="en-US" altLang="zh-CN" kern="0" dirty="0">
                <a:latin typeface="Times New Roman" panose="02020603050405020304" pitchFamily="18" charset="0"/>
                <a:ea typeface="+mn-ea"/>
                <a:cs typeface="Times New Roman" panose="02020603050405020304" pitchFamily="18" charset="0"/>
                <a:sym typeface="+mn-ea"/>
              </a:rPr>
              <a:t>28</a:t>
            </a:r>
            <a:r>
              <a:rPr lang="zh-CN" altLang="en-US" kern="0" dirty="0">
                <a:latin typeface="Times New Roman" panose="02020603050405020304" pitchFamily="18" charset="0"/>
                <a:ea typeface="+mn-ea"/>
                <a:cs typeface="Times New Roman" panose="02020603050405020304" pitchFamily="18" charset="0"/>
                <a:sym typeface="+mn-ea"/>
              </a:rPr>
              <a:t>日</a:t>
            </a:r>
            <a:endParaRPr lang="zh-CN" altLang="en-US" kern="0" dirty="0">
              <a:latin typeface="Times New Roman" panose="02020603050405020304" pitchFamily="18" charset="0"/>
              <a:ea typeface="+mn-ea"/>
              <a:cs typeface="Times New Roman" panose="02020603050405020304" pitchFamily="18" charset="0"/>
            </a:endParaRPr>
          </a:p>
          <a:p>
            <a:pPr marL="342900" indent="-342900" algn="ctr" eaLnBrk="0" hangingPunct="0">
              <a:spcBef>
                <a:spcPct val="20000"/>
              </a:spcBef>
              <a:buClr>
                <a:schemeClr val="hlink"/>
              </a:buClr>
              <a:buFont typeface="Wingdings" panose="05000000000000000000" pitchFamily="2" charset="2"/>
              <a:buNone/>
              <a:defRPr/>
            </a:pPr>
            <a:endParaRPr lang="zh-CN" altLang="en-US" sz="1200" kern="0" dirty="0">
              <a:latin typeface="Times New Roman" panose="02020603050405020304" pitchFamily="18" charset="0"/>
              <a:ea typeface="+mn-ea"/>
              <a:cs typeface="Times New Roman" panose="02020603050405020304" pitchFamily="18" charset="0"/>
            </a:endParaRPr>
          </a:p>
        </p:txBody>
      </p:sp>
      <p:sp>
        <p:nvSpPr>
          <p:cNvPr id="12" name="文本占位符 156"/>
          <p:cNvSpPr txBox="1"/>
          <p:nvPr userDrawn="1"/>
        </p:nvSpPr>
        <p:spPr>
          <a:xfrm>
            <a:off x="1" y="0"/>
            <a:ext cx="4415367" cy="260350"/>
          </a:xfrm>
          <a:prstGeom prst="rect">
            <a:avLst/>
          </a:prstGeom>
          <a:ln w="3175"/>
        </p:spPr>
        <p:txBody>
          <a:bodyPr/>
          <a:lstStyle>
            <a:lvl1pPr>
              <a:buNone/>
              <a:defRPr sz="1200">
                <a:solidFill>
                  <a:schemeClr val="bg1"/>
                </a:solidFill>
              </a:defRPr>
            </a:lvl1pPr>
          </a:lstStyle>
          <a:p>
            <a:pPr marL="342900" indent="-342900" eaLnBrk="0" hangingPunct="0">
              <a:spcBef>
                <a:spcPct val="20000"/>
              </a:spcBef>
              <a:buClr>
                <a:schemeClr val="hlink"/>
              </a:buClr>
              <a:buFont typeface="Wingdings" panose="05000000000000000000" pitchFamily="2" charset="2"/>
              <a:buNone/>
              <a:defRPr/>
            </a:pPr>
            <a:endParaRPr lang="zh-CN" altLang="en-US" sz="1200" kern="0" dirty="0">
              <a:latin typeface="+mn-lt"/>
              <a:ea typeface="+mn-ea"/>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transition>
    <p:blinds dir="vert"/>
  </p:transition>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lr>
          <a:schemeClr val="hlink"/>
        </a:buClr>
        <a:buFont typeface="Wingdings" panose="05000000000000000000" pitchFamily="2" charset="2"/>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SzPct val="85000"/>
        <a:buFont typeface="Wingdings" panose="05000000000000000000" pitchFamily="2" charset="2"/>
        <a:buChar char="Ø"/>
        <a:defRPr sz="20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95000"/>
        <a:buFont typeface="Wingdings 2" panose="05020102010507070707" pitchFamily="18" charset="2"/>
        <a:buChar char="¡"/>
        <a:defRPr sz="2400">
          <a:solidFill>
            <a:schemeClr val="tx1"/>
          </a:solidFill>
          <a:latin typeface="+mn-lt"/>
          <a:ea typeface="+mn-ea"/>
        </a:defRPr>
      </a:lvl3pPr>
      <a:lvl4pPr marL="1600200" indent="-228600" algn="l" rtl="0" eaLnBrk="0" fontAlgn="base" hangingPunct="0">
        <a:spcBef>
          <a:spcPct val="20000"/>
        </a:spcBef>
        <a:spcAft>
          <a:spcPct val="0"/>
        </a:spcAft>
        <a:buClr>
          <a:schemeClr val="tx2"/>
        </a:buClr>
        <a:buSzPct val="90000"/>
        <a:buFont typeface="Wingdings" panose="05000000000000000000" pitchFamily="2" charset="2"/>
        <a:buChar char="Ø"/>
        <a:defRPr sz="1600">
          <a:solidFill>
            <a:schemeClr val="tx1"/>
          </a:solidFill>
          <a:latin typeface="+mn-lt"/>
          <a:ea typeface="+mn-ea"/>
        </a:defRPr>
      </a:lvl4pPr>
      <a:lvl5pPr marL="2057400" indent="-228600" algn="l" rtl="0" eaLnBrk="0" fontAlgn="base" hangingPunct="0">
        <a:spcBef>
          <a:spcPct val="20000"/>
        </a:spcBef>
        <a:spcAft>
          <a:spcPct val="0"/>
        </a:spcAft>
        <a:buClr>
          <a:schemeClr val="hlink"/>
        </a:buClr>
        <a:buFont typeface="Wingdings 2" panose="05020102010507070707" pitchFamily="18" charset="2"/>
        <a:buChar char="¡"/>
        <a:defRPr sz="1600">
          <a:solidFill>
            <a:schemeClr val="tx1"/>
          </a:solidFill>
          <a:latin typeface="+mn-lt"/>
          <a:ea typeface="+mn-ea"/>
        </a:defRPr>
      </a:lvl5pPr>
      <a:lvl6pPr marL="25146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6pPr>
      <a:lvl7pPr marL="29718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7pPr>
      <a:lvl8pPr marL="34290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8pPr>
      <a:lvl9pPr marL="38862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9.emf"/></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emf"/></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5.em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8.em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2.xml"/><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emf"/><Relationship Id="rId1" Type="http://schemas.openxmlformats.org/officeDocument/2006/relationships/image" Target="../media/image20.em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25.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27.emf"/></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2.xml"/><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image" Target="../media/image28.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2.xml"/><Relationship Id="rId2" Type="http://schemas.openxmlformats.org/officeDocument/2006/relationships/image" Target="../media/image32.png"/><Relationship Id="rId1" Type="http://schemas.openxmlformats.org/officeDocument/2006/relationships/image" Target="../media/image31.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image" Target="../media/image34.jpeg"/><Relationship Id="rId1" Type="http://schemas.openxmlformats.org/officeDocument/2006/relationships/image" Target="../media/image33.png"/></Relationships>
</file>

<file path=ppt/slides/_rels/slide24.xml.rels><?xml version="1.0" encoding="UTF-8" standalone="yes"?>
<Relationships xmlns="http://schemas.openxmlformats.org/package/2006/relationships"><Relationship Id="rId7" Type="http://schemas.openxmlformats.org/officeDocument/2006/relationships/slideLayout" Target="../slideLayouts/slideLayout22.xml"/><Relationship Id="rId6" Type="http://schemas.openxmlformats.org/officeDocument/2006/relationships/image" Target="../media/image40.jpeg"/><Relationship Id="rId5" Type="http://schemas.openxmlformats.org/officeDocument/2006/relationships/image" Target="../media/image39.jpeg"/><Relationship Id="rId4" Type="http://schemas.openxmlformats.org/officeDocument/2006/relationships/image" Target="../media/image38.jpeg"/><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image" Target="../media/image35.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emf"/></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标题 1"/>
          <p:cNvSpPr>
            <a:spLocks noGrp="1"/>
          </p:cNvSpPr>
          <p:nvPr>
            <p:ph type="ctrTitle"/>
          </p:nvPr>
        </p:nvSpPr>
        <p:spPr>
          <a:xfrm>
            <a:off x="914400" y="2438400"/>
            <a:ext cx="8061920" cy="1143000"/>
          </a:xfrm>
        </p:spPr>
        <p:txBody>
          <a:bodyPr/>
          <a:lstStyle/>
          <a:p>
            <a:pPr algn="l">
              <a:lnSpc>
                <a:spcPct val="150000"/>
              </a:lnSpc>
            </a:pPr>
            <a:r>
              <a:rPr lang="en-US" altLang="zh-CN" sz="3200" b="0" dirty="0" smtClean="0">
                <a:solidFill>
                  <a:srgbClr val="C00000"/>
                </a:solidFill>
              </a:rPr>
              <a:t>《</a:t>
            </a:r>
            <a:r>
              <a:rPr lang="zh-CN" altLang="en-US" sz="3200" b="0" dirty="0" smtClean="0">
                <a:solidFill>
                  <a:srgbClr val="C00000"/>
                </a:solidFill>
              </a:rPr>
              <a:t>数据科学理论与实践</a:t>
            </a:r>
            <a:r>
              <a:rPr lang="en-US" altLang="zh-CN" sz="3200" b="0" smtClean="0">
                <a:solidFill>
                  <a:srgbClr val="C00000"/>
                </a:solidFill>
              </a:rPr>
              <a:t>》</a:t>
            </a:r>
            <a:r>
              <a:rPr lang="zh-CN" altLang="en-US" sz="3200" b="0" smtClean="0">
                <a:solidFill>
                  <a:srgbClr val="C00000"/>
                </a:solidFill>
              </a:rPr>
              <a:t>之</a:t>
            </a:r>
            <a:br>
              <a:rPr lang="en-US" altLang="zh-CN" sz="3200" b="0" dirty="0" smtClean="0">
                <a:solidFill>
                  <a:srgbClr val="C00000"/>
                </a:solidFill>
              </a:rPr>
            </a:br>
            <a:r>
              <a:rPr lang="en-US" altLang="zh-CN" sz="6000" dirty="0" smtClean="0">
                <a:solidFill>
                  <a:srgbClr val="C00000"/>
                </a:solidFill>
              </a:rPr>
              <a:t>       </a:t>
            </a:r>
            <a:r>
              <a:rPr lang="zh-CN" altLang="en-US" sz="6000" dirty="0" smtClean="0">
                <a:solidFill>
                  <a:srgbClr val="C00000"/>
                </a:solidFill>
              </a:rPr>
              <a:t>数据产品及开发</a:t>
            </a:r>
            <a:endParaRPr lang="zh-CN" altLang="en-US" sz="6000" dirty="0" smtClean="0">
              <a:solidFill>
                <a:srgbClr val="C00000"/>
              </a:solidFill>
            </a:endParaRPr>
          </a:p>
        </p:txBody>
      </p:sp>
      <p:sp>
        <p:nvSpPr>
          <p:cNvPr id="14339" name="副标题 2"/>
          <p:cNvSpPr>
            <a:spLocks noGrp="1"/>
          </p:cNvSpPr>
          <p:nvPr>
            <p:ph type="subTitle" idx="1"/>
          </p:nvPr>
        </p:nvSpPr>
        <p:spPr>
          <a:xfrm>
            <a:off x="4439816" y="4221088"/>
            <a:ext cx="5040560" cy="1752600"/>
          </a:xfrm>
        </p:spPr>
        <p:txBody>
          <a:bodyPr/>
          <a:lstStyle/>
          <a:p>
            <a:r>
              <a:rPr lang="zh-CN" altLang="en-US" dirty="0"/>
              <a:t>朝乐门 </a:t>
            </a:r>
            <a:endParaRPr lang="en-US" altLang="zh-CN" dirty="0"/>
          </a:p>
          <a:p>
            <a:pPr marL="457200" lvl="1" indent="0">
              <a:buNone/>
            </a:pPr>
            <a:r>
              <a:rPr lang="zh-CN" altLang="en-US" dirty="0"/>
              <a:t>中国人民大学</a:t>
            </a:r>
            <a:endParaRPr lang="en-US" altLang="zh-CN" dirty="0"/>
          </a:p>
          <a:p>
            <a:pPr marL="457200" lvl="1" indent="0">
              <a:buNone/>
            </a:pPr>
            <a:r>
              <a:rPr lang="en-US" altLang="zh-CN" dirty="0"/>
              <a:t>chaolemen@ruc.edu.cn</a:t>
            </a:r>
            <a:endParaRPr lang="zh-CN" altLang="en-US" dirty="0"/>
          </a:p>
        </p:txBody>
      </p:sp>
    </p:spTree>
  </p:cSld>
  <p:clrMapOvr>
    <a:masterClrMapping/>
  </p:clrMapOvr>
  <p:transition>
    <p:blinds dir="ver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522603"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sp>
        <p:nvSpPr>
          <p:cNvPr id="3" name="内容占位符 2"/>
          <p:cNvSpPr>
            <a:spLocks noGrp="1"/>
          </p:cNvSpPr>
          <p:nvPr>
            <p:ph idx="1"/>
          </p:nvPr>
        </p:nvSpPr>
        <p:spPr>
          <a:xfrm>
            <a:off x="6023992" y="1500175"/>
            <a:ext cx="3960440" cy="4762910"/>
          </a:xfrm>
        </p:spPr>
        <p:style>
          <a:lnRef idx="2">
            <a:schemeClr val="dk1">
              <a:shade val="50000"/>
            </a:schemeClr>
          </a:lnRef>
          <a:fillRef idx="1">
            <a:schemeClr val="dk1"/>
          </a:fillRef>
          <a:effectRef idx="0">
            <a:schemeClr val="dk1"/>
          </a:effectRef>
          <a:fontRef idx="minor">
            <a:schemeClr val="lt1"/>
          </a:fontRef>
        </p:style>
        <p:txBody>
          <a:bodyPr/>
          <a:lstStyle/>
          <a:p>
            <a:r>
              <a:rPr lang="en-US" altLang="zh-CN" sz="2000" dirty="0"/>
              <a:t>1. What Do We Mean by Data-Driven?</a:t>
            </a:r>
            <a:endParaRPr lang="en-US" altLang="zh-CN" sz="2000" dirty="0"/>
          </a:p>
          <a:p>
            <a:r>
              <a:rPr lang="en-US" altLang="zh-CN" sz="2000" dirty="0"/>
              <a:t>2. Data Quality</a:t>
            </a:r>
            <a:endParaRPr lang="en-US" altLang="zh-CN" sz="2000" dirty="0"/>
          </a:p>
          <a:p>
            <a:r>
              <a:rPr lang="en-US" altLang="zh-CN" sz="2000" dirty="0"/>
              <a:t>3. Data Collection</a:t>
            </a:r>
            <a:endParaRPr lang="en-US" altLang="zh-CN" sz="2000" dirty="0"/>
          </a:p>
          <a:p>
            <a:r>
              <a:rPr lang="en-US" altLang="zh-CN" sz="2000" dirty="0"/>
              <a:t>4. The Analyst Organization</a:t>
            </a:r>
            <a:endParaRPr lang="en-US" altLang="zh-CN" sz="2000" dirty="0"/>
          </a:p>
          <a:p>
            <a:r>
              <a:rPr lang="en-US" altLang="zh-CN" sz="2000" dirty="0"/>
              <a:t>5. Data Analysis</a:t>
            </a:r>
            <a:endParaRPr lang="en-US" altLang="zh-CN" sz="2000" dirty="0"/>
          </a:p>
          <a:p>
            <a:r>
              <a:rPr lang="en-US" altLang="zh-CN" sz="2000" dirty="0"/>
              <a:t>6. Metric Design</a:t>
            </a:r>
            <a:endParaRPr lang="en-US" altLang="zh-CN" sz="2000" dirty="0"/>
          </a:p>
          <a:p>
            <a:r>
              <a:rPr lang="en-US" altLang="zh-CN" sz="2000" dirty="0"/>
              <a:t>7. Storytelling with Data</a:t>
            </a:r>
            <a:endParaRPr lang="en-US" altLang="zh-CN" sz="2000" dirty="0"/>
          </a:p>
          <a:p>
            <a:r>
              <a:rPr lang="en-US" altLang="zh-CN" sz="2000" dirty="0"/>
              <a:t>8. A/B Testing</a:t>
            </a:r>
            <a:endParaRPr lang="en-US" altLang="zh-CN" sz="2000" dirty="0"/>
          </a:p>
          <a:p>
            <a:r>
              <a:rPr lang="en-US" altLang="zh-CN" sz="2000" dirty="0"/>
              <a:t>9. Decision </a:t>
            </a:r>
            <a:r>
              <a:rPr lang="en-US" altLang="zh-CN" sz="2000" dirty="0" smtClean="0"/>
              <a:t>Making</a:t>
            </a:r>
            <a:endParaRPr lang="en-US" altLang="zh-CN" sz="2000" dirty="0"/>
          </a:p>
          <a:p>
            <a:r>
              <a:rPr lang="en-US" altLang="zh-CN" sz="2000" dirty="0"/>
              <a:t>10. Data-Driven Culture</a:t>
            </a:r>
            <a:endParaRPr lang="en-US" altLang="zh-CN" sz="2000" dirty="0"/>
          </a:p>
          <a:p>
            <a:r>
              <a:rPr lang="en-US" altLang="zh-CN" sz="2000" dirty="0"/>
              <a:t>11. The Data-Driven C-Suite</a:t>
            </a:r>
            <a:endParaRPr lang="en-US" altLang="zh-CN" sz="2000" dirty="0"/>
          </a:p>
          <a:p>
            <a:r>
              <a:rPr lang="en-US" altLang="zh-CN" sz="2000" dirty="0"/>
              <a:t>12. Privacy, Ethics, and Risk</a:t>
            </a:r>
            <a:endParaRPr lang="zh-CN" altLang="en-US" sz="2000" dirty="0"/>
          </a:p>
        </p:txBody>
      </p:sp>
      <p:pic>
        <p:nvPicPr>
          <p:cNvPr id="6" name="图片 5"/>
          <p:cNvPicPr>
            <a:picLocks noChangeAspect="1"/>
          </p:cNvPicPr>
          <p:nvPr/>
        </p:nvPicPr>
        <p:blipFill>
          <a:blip r:embed="rId1"/>
          <a:stretch>
            <a:fillRect/>
          </a:stretch>
        </p:blipFill>
        <p:spPr>
          <a:xfrm>
            <a:off x="1487488" y="1325652"/>
            <a:ext cx="3579452" cy="5500926"/>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p:blinds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090555"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7" name="图片 6"/>
          <p:cNvPicPr>
            <a:picLocks noChangeAspect="1"/>
          </p:cNvPicPr>
          <p:nvPr/>
        </p:nvPicPr>
        <p:blipFill>
          <a:blip r:embed="rId1"/>
          <a:stretch>
            <a:fillRect/>
          </a:stretch>
        </p:blipFill>
        <p:spPr>
          <a:xfrm>
            <a:off x="983432" y="1430959"/>
            <a:ext cx="4032448" cy="4741754"/>
          </a:xfrm>
          <a:prstGeom prst="rect">
            <a:avLst/>
          </a:prstGeom>
          <a:ln>
            <a:noFill/>
          </a:ln>
          <a:effectLst>
            <a:outerShdw blurRad="292100" dist="139700" dir="2700000" algn="tl" rotWithShape="0">
              <a:srgbClr val="333333">
                <a:alpha val="65000"/>
              </a:srgbClr>
            </a:outerShdw>
          </a:effectLst>
        </p:spPr>
      </p:pic>
      <p:pic>
        <p:nvPicPr>
          <p:cNvPr id="9" name="图片 8"/>
          <p:cNvPicPr>
            <a:picLocks noChangeAspect="1"/>
          </p:cNvPicPr>
          <p:nvPr/>
        </p:nvPicPr>
        <p:blipFill rotWithShape="1">
          <a:blip r:embed="rId2"/>
          <a:srcRect r="45572" b="51969"/>
          <a:stretch>
            <a:fillRect/>
          </a:stretch>
        </p:blipFill>
        <p:spPr>
          <a:xfrm>
            <a:off x="7320136" y="1701836"/>
            <a:ext cx="3628308" cy="1800200"/>
          </a:xfrm>
          <a:prstGeom prst="rect">
            <a:avLst/>
          </a:prstGeom>
          <a:ln>
            <a:noFill/>
          </a:ln>
          <a:effectLst>
            <a:outerShdw blurRad="190500" algn="tl" rotWithShape="0">
              <a:srgbClr val="000000">
                <a:alpha val="70000"/>
              </a:srgbClr>
            </a:outerShdw>
          </a:effectLst>
        </p:spPr>
      </p:pic>
      <p:pic>
        <p:nvPicPr>
          <p:cNvPr id="167938" name="Picture 2" descr="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5960" y="2060848"/>
            <a:ext cx="1293219" cy="1002245"/>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nvPicPr>
        <p:blipFill rotWithShape="1">
          <a:blip r:embed="rId4"/>
          <a:srcRect l="33832" t="2423" r="24363" b="54720"/>
          <a:stretch>
            <a:fillRect/>
          </a:stretch>
        </p:blipFill>
        <p:spPr>
          <a:xfrm>
            <a:off x="7373739" y="3989449"/>
            <a:ext cx="3521102" cy="2029478"/>
          </a:xfrm>
          <a:prstGeom prst="rect">
            <a:avLst/>
          </a:prstGeom>
          <a:ln>
            <a:noFill/>
          </a:ln>
          <a:effectLst>
            <a:outerShdw blurRad="190500" algn="tl" rotWithShape="0">
              <a:srgbClr val="000000">
                <a:alpha val="70000"/>
              </a:srgbClr>
            </a:outerShdw>
          </a:effectLst>
        </p:spPr>
      </p:pic>
      <p:pic>
        <p:nvPicPr>
          <p:cNvPr id="169988" name="Picture 4" descr="“rstudio”的图片搜索结果"/>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835378" y="4437112"/>
            <a:ext cx="1193801" cy="11938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6" name="图片 5"/>
          <p:cNvPicPr>
            <a:picLocks noChangeAspect="1"/>
          </p:cNvPicPr>
          <p:nvPr/>
        </p:nvPicPr>
        <p:blipFill>
          <a:blip r:embed="rId1"/>
          <a:stretch>
            <a:fillRect/>
          </a:stretch>
        </p:blipFill>
        <p:spPr>
          <a:xfrm>
            <a:off x="1055440" y="1628800"/>
            <a:ext cx="3744416" cy="4495103"/>
          </a:xfrm>
          <a:prstGeom prst="rect">
            <a:avLst/>
          </a:prstGeom>
          <a:ln>
            <a:noFill/>
          </a:ln>
          <a:effectLst>
            <a:outerShdw blurRad="292100" dist="139700" dir="2700000" algn="tl" rotWithShape="0">
              <a:srgbClr val="333333">
                <a:alpha val="65000"/>
              </a:srgbClr>
            </a:outerShdw>
          </a:effectLst>
        </p:spPr>
      </p:pic>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5960" y="2026001"/>
            <a:ext cx="2944168" cy="3700699"/>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p:blinds dir="ver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55440" y="1339226"/>
            <a:ext cx="3972293" cy="4819019"/>
          </a:xfrm>
          <a:prstGeom prst="rect">
            <a:avLst/>
          </a:prstGeom>
          <a:ln>
            <a:noFill/>
          </a:ln>
          <a:effectLst>
            <a:outerShdw blurRad="292100" dist="139700" dir="2700000" algn="tl" rotWithShape="0">
              <a:srgbClr val="333333">
                <a:alpha val="65000"/>
              </a:srgbClr>
            </a:outerShdw>
          </a:effectLst>
        </p:spPr>
      </p:pic>
      <p:sp>
        <p:nvSpPr>
          <p:cNvPr id="8" name="内容占位符 7"/>
          <p:cNvSpPr>
            <a:spLocks noGrp="1"/>
          </p:cNvSpPr>
          <p:nvPr>
            <p:ph idx="1"/>
          </p:nvPr>
        </p:nvSpPr>
        <p:spPr>
          <a:xfrm>
            <a:off x="6012329" y="1556792"/>
            <a:ext cx="5700295" cy="4762910"/>
          </a:xfrm>
        </p:spPr>
        <p:style>
          <a:lnRef idx="1">
            <a:schemeClr val="accent5"/>
          </a:lnRef>
          <a:fillRef idx="3">
            <a:schemeClr val="accent5"/>
          </a:fillRef>
          <a:effectRef idx="2">
            <a:schemeClr val="accent5"/>
          </a:effectRef>
          <a:fontRef idx="minor">
            <a:schemeClr val="lt1"/>
          </a:fontRef>
        </p:style>
        <p:txBody>
          <a:bodyPr/>
          <a:lstStyle/>
          <a:p>
            <a:r>
              <a:rPr lang="en-US" altLang="zh-CN" sz="1800" dirty="0"/>
              <a:t>PART 1 GETTING STARTED</a:t>
            </a:r>
            <a:endParaRPr lang="en-US" altLang="zh-CN" sz="1800" dirty="0"/>
          </a:p>
          <a:p>
            <a:pPr lvl="1"/>
            <a:r>
              <a:rPr lang="en-US" altLang="zh-CN" sz="1400" dirty="0" smtClean="0"/>
              <a:t>Introduction </a:t>
            </a:r>
            <a:r>
              <a:rPr lang="en-US" altLang="zh-CN" sz="1400" dirty="0"/>
              <a:t>to R /</a:t>
            </a:r>
            <a:r>
              <a:rPr lang="en-US" altLang="zh-CN" sz="1400" dirty="0" smtClean="0"/>
              <a:t>Creating </a:t>
            </a:r>
            <a:r>
              <a:rPr lang="en-US" altLang="zh-CN" sz="1400" dirty="0"/>
              <a:t>a dataset </a:t>
            </a:r>
            <a:r>
              <a:rPr lang="en-US" altLang="zh-CN" sz="1400" dirty="0" smtClean="0"/>
              <a:t>/ </a:t>
            </a:r>
            <a:r>
              <a:rPr lang="en-US" altLang="zh-CN" sz="1400" dirty="0"/>
              <a:t>Getting started with </a:t>
            </a:r>
            <a:r>
              <a:rPr lang="en-US" altLang="zh-CN" sz="1400" dirty="0" smtClean="0"/>
              <a:t>graphs/Basic </a:t>
            </a:r>
            <a:r>
              <a:rPr lang="en-US" altLang="zh-CN" sz="1400" dirty="0"/>
              <a:t>data management </a:t>
            </a:r>
            <a:r>
              <a:rPr lang="en-US" altLang="zh-CN" sz="1400" dirty="0" smtClean="0"/>
              <a:t>/Advanced </a:t>
            </a:r>
            <a:r>
              <a:rPr lang="en-US" altLang="zh-CN" sz="1400" dirty="0"/>
              <a:t>data management  </a:t>
            </a:r>
            <a:endParaRPr lang="en-US" altLang="zh-CN" sz="1400" dirty="0"/>
          </a:p>
          <a:p>
            <a:r>
              <a:rPr lang="en-US" altLang="zh-CN" sz="1800" dirty="0"/>
              <a:t>PART </a:t>
            </a:r>
            <a:r>
              <a:rPr lang="en-US" altLang="zh-CN" sz="1800" dirty="0" smtClean="0"/>
              <a:t>2 BASIC </a:t>
            </a:r>
            <a:r>
              <a:rPr lang="en-US" altLang="zh-CN" sz="1800" dirty="0"/>
              <a:t>METHODS  </a:t>
            </a:r>
            <a:endParaRPr lang="en-US" altLang="zh-CN" sz="1800" dirty="0"/>
          </a:p>
          <a:p>
            <a:pPr lvl="1"/>
            <a:r>
              <a:rPr lang="en-US" altLang="zh-CN" sz="1400" dirty="0" smtClean="0"/>
              <a:t>Basic graphs/</a:t>
            </a:r>
            <a:r>
              <a:rPr lang="en-US" altLang="zh-CN" sz="1800" dirty="0" smtClean="0"/>
              <a:t> </a:t>
            </a:r>
            <a:r>
              <a:rPr lang="en-US" altLang="zh-CN" sz="1400" dirty="0"/>
              <a:t>Basic statistics / </a:t>
            </a:r>
            <a:endParaRPr lang="en-US" altLang="zh-CN" sz="1400" dirty="0"/>
          </a:p>
          <a:p>
            <a:r>
              <a:rPr lang="en-US" altLang="zh-CN" sz="1800" dirty="0"/>
              <a:t>PART </a:t>
            </a:r>
            <a:r>
              <a:rPr lang="en-US" altLang="zh-CN" sz="1800" dirty="0" smtClean="0"/>
              <a:t>3 INTERMEDIATE </a:t>
            </a:r>
            <a:r>
              <a:rPr lang="en-US" altLang="zh-CN" sz="1800" dirty="0"/>
              <a:t>METHODS </a:t>
            </a:r>
            <a:endParaRPr lang="en-US" altLang="zh-CN" sz="1800" dirty="0"/>
          </a:p>
          <a:p>
            <a:pPr lvl="1"/>
            <a:r>
              <a:rPr lang="en-US" altLang="zh-CN" sz="1400" dirty="0" smtClean="0"/>
              <a:t>Regression /Analysis </a:t>
            </a:r>
            <a:r>
              <a:rPr lang="en-US" altLang="zh-CN" sz="1400" dirty="0"/>
              <a:t>of </a:t>
            </a:r>
            <a:r>
              <a:rPr lang="en-US" altLang="zh-CN" sz="1400" dirty="0" smtClean="0"/>
              <a:t>/Power /Intermediate </a:t>
            </a:r>
            <a:r>
              <a:rPr lang="en-US" altLang="zh-CN" sz="1400" dirty="0"/>
              <a:t>graphs </a:t>
            </a:r>
            <a:r>
              <a:rPr lang="en-US" altLang="zh-CN" sz="1400" dirty="0" smtClean="0"/>
              <a:t>/Resampling </a:t>
            </a:r>
            <a:r>
              <a:rPr lang="en-US" altLang="zh-CN" sz="1400" dirty="0"/>
              <a:t>statistics and bootstrapping  </a:t>
            </a:r>
            <a:endParaRPr lang="en-US" altLang="zh-CN" sz="1400" dirty="0"/>
          </a:p>
          <a:p>
            <a:r>
              <a:rPr lang="en-US" altLang="zh-CN" sz="1800" dirty="0"/>
              <a:t>PART </a:t>
            </a:r>
            <a:r>
              <a:rPr lang="en-US" altLang="zh-CN" sz="1800" dirty="0" smtClean="0"/>
              <a:t>4 ADVANCED </a:t>
            </a:r>
            <a:r>
              <a:rPr lang="en-US" altLang="zh-CN" sz="1800" dirty="0"/>
              <a:t>METHODS  </a:t>
            </a:r>
            <a:endParaRPr lang="en-US" altLang="zh-CN" sz="1800" dirty="0"/>
          </a:p>
          <a:p>
            <a:pPr lvl="1"/>
            <a:r>
              <a:rPr lang="en-US" altLang="zh-CN" sz="1400" dirty="0" smtClean="0"/>
              <a:t>Generalized </a:t>
            </a:r>
            <a:r>
              <a:rPr lang="en-US" altLang="zh-CN" sz="1400" dirty="0"/>
              <a:t>linear models  /</a:t>
            </a:r>
            <a:r>
              <a:rPr lang="en-US" altLang="zh-CN" sz="1400" dirty="0" smtClean="0"/>
              <a:t> </a:t>
            </a:r>
            <a:r>
              <a:rPr lang="en-US" altLang="zh-CN" sz="1400" dirty="0"/>
              <a:t>Principal components and factor analysis </a:t>
            </a:r>
            <a:r>
              <a:rPr lang="en-US" altLang="zh-CN" sz="1400" dirty="0" smtClean="0"/>
              <a:t>/Time series/ </a:t>
            </a:r>
            <a:r>
              <a:rPr lang="en-US" altLang="zh-CN" sz="1400" dirty="0"/>
              <a:t>Cluster </a:t>
            </a:r>
            <a:r>
              <a:rPr lang="en-US" altLang="zh-CN" sz="1400" dirty="0" smtClean="0"/>
              <a:t>/Classification  /Advanced </a:t>
            </a:r>
            <a:r>
              <a:rPr lang="en-US" altLang="zh-CN" sz="1400" dirty="0"/>
              <a:t>methods for missing data  </a:t>
            </a:r>
            <a:endParaRPr lang="en-US" altLang="zh-CN" sz="1400" dirty="0"/>
          </a:p>
          <a:p>
            <a:r>
              <a:rPr lang="en-US" altLang="zh-CN" sz="1800" dirty="0"/>
              <a:t>PART </a:t>
            </a:r>
            <a:r>
              <a:rPr lang="en-US" altLang="zh-CN" sz="1800" dirty="0" smtClean="0"/>
              <a:t>5 EXPANDING </a:t>
            </a:r>
            <a:r>
              <a:rPr lang="en-US" altLang="zh-CN" sz="1800" dirty="0"/>
              <a:t>YOUR SKILLS  </a:t>
            </a:r>
            <a:endParaRPr lang="en-US" altLang="zh-CN" sz="1800" dirty="0"/>
          </a:p>
          <a:p>
            <a:pPr lvl="1"/>
            <a:r>
              <a:rPr lang="en-US" altLang="zh-CN" sz="1400" dirty="0" smtClean="0"/>
              <a:t>Advanced </a:t>
            </a:r>
            <a:r>
              <a:rPr lang="en-US" altLang="zh-CN" sz="1400" dirty="0"/>
              <a:t>graphics with </a:t>
            </a:r>
            <a:r>
              <a:rPr lang="en-US" altLang="zh-CN" sz="1400" dirty="0" smtClean="0"/>
              <a:t>ggplot2/ </a:t>
            </a:r>
            <a:r>
              <a:rPr lang="en-US" altLang="zh-CN" sz="1400" dirty="0"/>
              <a:t>Advanced programming </a:t>
            </a:r>
            <a:r>
              <a:rPr lang="en-US" altLang="zh-CN" sz="1400" dirty="0" smtClean="0"/>
              <a:t>/Creating </a:t>
            </a:r>
            <a:r>
              <a:rPr lang="en-US" altLang="zh-CN" sz="1400" dirty="0"/>
              <a:t>a </a:t>
            </a:r>
            <a:r>
              <a:rPr lang="en-US" altLang="zh-CN" sz="1400" dirty="0" smtClean="0"/>
              <a:t>package/Creating </a:t>
            </a:r>
            <a:r>
              <a:rPr lang="en-US" altLang="zh-CN" sz="1400" dirty="0"/>
              <a:t>dynamic reports </a:t>
            </a:r>
            <a:r>
              <a:rPr lang="en-US" altLang="zh-CN" sz="1400" dirty="0" smtClean="0"/>
              <a:t>/Advanced </a:t>
            </a:r>
            <a:r>
              <a:rPr lang="en-US" altLang="zh-CN" sz="1400" dirty="0"/>
              <a:t>graphics with the lattice package </a:t>
            </a:r>
            <a:endParaRPr lang="zh-CN" altLang="en-US" sz="1400" dirty="0"/>
          </a:p>
        </p:txBody>
      </p:sp>
    </p:spTree>
  </p:cSld>
  <p:clrMapOvr>
    <a:masterClrMapping/>
  </p:clrMapOvr>
  <p:transition>
    <p:blinds dir="ver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sp>
        <p:nvSpPr>
          <p:cNvPr id="8" name="内容占位符 7"/>
          <p:cNvSpPr>
            <a:spLocks noGrp="1"/>
          </p:cNvSpPr>
          <p:nvPr>
            <p:ph idx="1"/>
          </p:nvPr>
        </p:nvSpPr>
        <p:spPr>
          <a:xfrm>
            <a:off x="6096000" y="1353992"/>
            <a:ext cx="4968552" cy="5040560"/>
          </a:xfrm>
        </p:spPr>
        <p:style>
          <a:lnRef idx="1">
            <a:schemeClr val="accent5"/>
          </a:lnRef>
          <a:fillRef idx="3">
            <a:schemeClr val="accent5"/>
          </a:fillRef>
          <a:effectRef idx="2">
            <a:schemeClr val="accent5"/>
          </a:effectRef>
          <a:fontRef idx="minor">
            <a:schemeClr val="lt1"/>
          </a:fontRef>
        </p:style>
        <p:txBody>
          <a:bodyPr/>
          <a:lstStyle/>
          <a:p>
            <a:r>
              <a:rPr lang="en-US" altLang="zh-CN" sz="2000" dirty="0"/>
              <a:t>PART 1 INTRODUCTION TO DATA SCIENCE</a:t>
            </a:r>
            <a:endParaRPr lang="en-US" altLang="zh-CN" sz="2000" dirty="0"/>
          </a:p>
          <a:p>
            <a:pPr lvl="1"/>
            <a:r>
              <a:rPr lang="en-US" altLang="zh-CN" sz="1800" dirty="0"/>
              <a:t>1 The data science process </a:t>
            </a:r>
            <a:endParaRPr lang="en-US" altLang="zh-CN" sz="1800" dirty="0"/>
          </a:p>
          <a:p>
            <a:pPr lvl="1"/>
            <a:r>
              <a:rPr lang="en-US" altLang="zh-CN" sz="1800" dirty="0"/>
              <a:t>2 Loading data into R </a:t>
            </a:r>
            <a:endParaRPr lang="en-US" altLang="zh-CN" sz="1800" dirty="0"/>
          </a:p>
          <a:p>
            <a:pPr lvl="1"/>
            <a:r>
              <a:rPr lang="en-US" altLang="zh-CN" sz="1800" dirty="0"/>
              <a:t>3 Exploring data </a:t>
            </a:r>
            <a:endParaRPr lang="en-US" altLang="zh-CN" sz="1800" dirty="0"/>
          </a:p>
          <a:p>
            <a:pPr lvl="1"/>
            <a:r>
              <a:rPr lang="en-US" altLang="zh-CN" sz="1800" dirty="0"/>
              <a:t>4 Managing data </a:t>
            </a:r>
            <a:endParaRPr lang="en-US" altLang="zh-CN" sz="1800" dirty="0"/>
          </a:p>
          <a:p>
            <a:r>
              <a:rPr lang="en-US" altLang="zh-CN" sz="2000" dirty="0"/>
              <a:t>PART 2 MODELING METHODS</a:t>
            </a:r>
            <a:endParaRPr lang="en-US" altLang="zh-CN" sz="2000" dirty="0"/>
          </a:p>
          <a:p>
            <a:pPr lvl="1"/>
            <a:r>
              <a:rPr lang="en-US" altLang="zh-CN" sz="1800" dirty="0"/>
              <a:t>5 Choosing and evaluating models </a:t>
            </a:r>
            <a:endParaRPr lang="en-US" altLang="zh-CN" sz="1800" dirty="0"/>
          </a:p>
          <a:p>
            <a:pPr lvl="1"/>
            <a:r>
              <a:rPr lang="en-US" altLang="zh-CN" sz="1800" dirty="0"/>
              <a:t>6 Memorization methods </a:t>
            </a:r>
            <a:endParaRPr lang="en-US" altLang="zh-CN" sz="1800" dirty="0"/>
          </a:p>
          <a:p>
            <a:pPr lvl="1"/>
            <a:r>
              <a:rPr lang="en-US" altLang="zh-CN" sz="1800" dirty="0"/>
              <a:t>7 Linear and logistic regression </a:t>
            </a:r>
            <a:endParaRPr lang="en-US" altLang="zh-CN" sz="1800" dirty="0"/>
          </a:p>
          <a:p>
            <a:pPr lvl="1"/>
            <a:r>
              <a:rPr lang="en-US" altLang="zh-CN" sz="1800" dirty="0"/>
              <a:t>8 Unsupervised methods </a:t>
            </a:r>
            <a:endParaRPr lang="en-US" altLang="zh-CN" sz="1800" dirty="0"/>
          </a:p>
          <a:p>
            <a:pPr lvl="1"/>
            <a:r>
              <a:rPr lang="en-US" altLang="zh-CN" sz="1800" dirty="0"/>
              <a:t>9 Exploring advanced methods </a:t>
            </a:r>
            <a:endParaRPr lang="en-US" altLang="zh-CN" sz="1800" dirty="0"/>
          </a:p>
          <a:p>
            <a:r>
              <a:rPr lang="en-US" altLang="zh-CN" sz="2000" dirty="0"/>
              <a:t>PART 3 DELIVERING RESULTS</a:t>
            </a:r>
            <a:endParaRPr lang="en-US" altLang="zh-CN" sz="2000" dirty="0"/>
          </a:p>
          <a:p>
            <a:pPr lvl="1"/>
            <a:r>
              <a:rPr lang="en-US" altLang="zh-CN" sz="1800" dirty="0"/>
              <a:t>10 Documentation and deployment </a:t>
            </a:r>
            <a:endParaRPr lang="en-US" altLang="zh-CN" sz="1800" dirty="0"/>
          </a:p>
          <a:p>
            <a:pPr lvl="1"/>
            <a:r>
              <a:rPr lang="en-US" altLang="zh-CN" sz="1800" dirty="0"/>
              <a:t>11 Producing effective presentations </a:t>
            </a:r>
            <a:endParaRPr lang="zh-CN" altLang="en-US" sz="1800" dirty="0"/>
          </a:p>
        </p:txBody>
      </p:sp>
      <p:pic>
        <p:nvPicPr>
          <p:cNvPr id="3" name="图片 2"/>
          <p:cNvPicPr>
            <a:picLocks noChangeAspect="1"/>
          </p:cNvPicPr>
          <p:nvPr/>
        </p:nvPicPr>
        <p:blipFill>
          <a:blip r:embed="rId1"/>
          <a:stretch>
            <a:fillRect/>
          </a:stretch>
        </p:blipFill>
        <p:spPr>
          <a:xfrm>
            <a:off x="842404" y="1541985"/>
            <a:ext cx="4319679" cy="4777717"/>
          </a:xfrm>
          <a:prstGeom prst="rect">
            <a:avLst/>
          </a:prstGeom>
        </p:spPr>
      </p:pic>
    </p:spTree>
  </p:cSld>
  <p:clrMapOvr>
    <a:masterClrMapping/>
  </p:clrMapOvr>
  <p:transition>
    <p:blinds dir="ver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6" name="内容占位符 5"/>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199456" y="1844824"/>
            <a:ext cx="3867150" cy="4191000"/>
          </a:xfrm>
          <a:prstGeom prst="rect">
            <a:avLst/>
          </a:prstGeom>
          <a:ln>
            <a:noFill/>
          </a:ln>
          <a:effectLst>
            <a:outerShdw blurRad="292100" dist="139700" dir="2700000" algn="tl" rotWithShape="0">
              <a:srgbClr val="333333">
                <a:alpha val="65000"/>
              </a:srgbClr>
            </a:outerShdw>
          </a:effectLst>
        </p:spPr>
      </p:pic>
      <p:sp>
        <p:nvSpPr>
          <p:cNvPr id="7" name="矩形 6"/>
          <p:cNvSpPr/>
          <p:nvPr/>
        </p:nvSpPr>
        <p:spPr>
          <a:xfrm>
            <a:off x="5879976" y="1879939"/>
            <a:ext cx="4818611" cy="4247317"/>
          </a:xfrm>
          <a:prstGeom prst="rect">
            <a:avLst/>
          </a:prstGeom>
        </p:spPr>
        <p:style>
          <a:lnRef idx="1">
            <a:schemeClr val="accent5"/>
          </a:lnRef>
          <a:fillRef idx="3">
            <a:schemeClr val="accent5"/>
          </a:fillRef>
          <a:effectRef idx="2">
            <a:schemeClr val="accent5"/>
          </a:effectRef>
          <a:fontRef idx="minor">
            <a:schemeClr val="lt1"/>
          </a:fontRef>
        </p:style>
        <p:txBody>
          <a:bodyPr wrap="square">
            <a:spAutoFit/>
          </a:bodyPr>
          <a:lstStyle/>
          <a:p>
            <a:pPr marL="342900" indent="-342900">
              <a:buFont typeface="+mj-lt"/>
              <a:buAutoNum type="arabicPeriod"/>
            </a:pPr>
            <a:r>
              <a:rPr lang="zh-CN" altLang="en-US" dirty="0" smtClean="0"/>
              <a:t>Preparing </a:t>
            </a:r>
            <a:r>
              <a:rPr lang="zh-CN" altLang="en-US" dirty="0"/>
              <a:t>Your Data Science Environment</a:t>
            </a:r>
            <a:endParaRPr lang="zh-CN" altLang="en-US" dirty="0"/>
          </a:p>
          <a:p>
            <a:pPr marL="342900" indent="-342900">
              <a:buFont typeface="+mj-lt"/>
              <a:buAutoNum type="arabicPeriod"/>
            </a:pPr>
            <a:r>
              <a:rPr lang="zh-CN" altLang="en-US" dirty="0" smtClean="0"/>
              <a:t>Driving </a:t>
            </a:r>
            <a:r>
              <a:rPr lang="zh-CN" altLang="en-US" dirty="0"/>
              <a:t>Visual Analysis with Automobile Data </a:t>
            </a:r>
            <a:endParaRPr lang="zh-CN" altLang="en-US" dirty="0"/>
          </a:p>
          <a:p>
            <a:pPr marL="342900" indent="-342900">
              <a:buFont typeface="+mj-lt"/>
              <a:buAutoNum type="arabicPeriod"/>
            </a:pPr>
            <a:r>
              <a:rPr lang="zh-CN" altLang="en-US" dirty="0" smtClean="0"/>
              <a:t>Simulating </a:t>
            </a:r>
            <a:r>
              <a:rPr lang="zh-CN" altLang="en-US" dirty="0"/>
              <a:t>American Football Data </a:t>
            </a:r>
            <a:endParaRPr lang="zh-CN" altLang="en-US" dirty="0"/>
          </a:p>
          <a:p>
            <a:pPr marL="342900" indent="-342900">
              <a:buFont typeface="+mj-lt"/>
              <a:buAutoNum type="arabicPeriod"/>
            </a:pPr>
            <a:r>
              <a:rPr lang="zh-CN" altLang="en-US" dirty="0" smtClean="0"/>
              <a:t>Modeling </a:t>
            </a:r>
            <a:r>
              <a:rPr lang="zh-CN" altLang="en-US" dirty="0"/>
              <a:t>Stock Market Data </a:t>
            </a:r>
            <a:endParaRPr lang="zh-CN" altLang="en-US" dirty="0"/>
          </a:p>
          <a:p>
            <a:pPr marL="342900" indent="-342900">
              <a:buFont typeface="+mj-lt"/>
              <a:buAutoNum type="arabicPeriod"/>
            </a:pPr>
            <a:r>
              <a:rPr lang="zh-CN" altLang="en-US" dirty="0" smtClean="0"/>
              <a:t>Visually </a:t>
            </a:r>
            <a:r>
              <a:rPr lang="zh-CN" altLang="en-US" dirty="0"/>
              <a:t>Exploring Employment Data </a:t>
            </a:r>
            <a:endParaRPr lang="zh-CN" altLang="en-US" dirty="0"/>
          </a:p>
          <a:p>
            <a:pPr marL="342900" indent="-342900">
              <a:buFont typeface="+mj-lt"/>
              <a:buAutoNum type="arabicPeriod"/>
            </a:pPr>
            <a:r>
              <a:rPr lang="zh-CN" altLang="en-US" dirty="0" smtClean="0"/>
              <a:t>Creating </a:t>
            </a:r>
            <a:r>
              <a:rPr lang="zh-CN" altLang="en-US" dirty="0"/>
              <a:t>Application-oriented Analyses Using Tax Data</a:t>
            </a:r>
            <a:endParaRPr lang="zh-CN" altLang="en-US" dirty="0"/>
          </a:p>
          <a:p>
            <a:pPr marL="342900" indent="-342900">
              <a:buFont typeface="+mj-lt"/>
              <a:buAutoNum type="arabicPeriod"/>
            </a:pPr>
            <a:r>
              <a:rPr lang="zh-CN" altLang="en-US" dirty="0" smtClean="0"/>
              <a:t>Driving </a:t>
            </a:r>
            <a:r>
              <a:rPr lang="zh-CN" altLang="en-US" dirty="0"/>
              <a:t>Visual Analyses with Automobile Data</a:t>
            </a:r>
            <a:endParaRPr lang="zh-CN" altLang="en-US" dirty="0"/>
          </a:p>
          <a:p>
            <a:pPr marL="342900" indent="-342900">
              <a:buFont typeface="+mj-lt"/>
              <a:buAutoNum type="arabicPeriod"/>
            </a:pPr>
            <a:r>
              <a:rPr lang="zh-CN" altLang="en-US" dirty="0" smtClean="0"/>
              <a:t>Working </a:t>
            </a:r>
            <a:r>
              <a:rPr lang="zh-CN" altLang="en-US" dirty="0"/>
              <a:t>with Social Graphs</a:t>
            </a:r>
            <a:endParaRPr lang="zh-CN" altLang="en-US" dirty="0"/>
          </a:p>
          <a:p>
            <a:pPr marL="342900" indent="-342900">
              <a:buFont typeface="+mj-lt"/>
              <a:buAutoNum type="arabicPeriod"/>
            </a:pPr>
            <a:r>
              <a:rPr lang="zh-CN" altLang="en-US" dirty="0" smtClean="0"/>
              <a:t>Recommending </a:t>
            </a:r>
            <a:r>
              <a:rPr lang="zh-CN" altLang="en-US" dirty="0"/>
              <a:t>Movies at Scale </a:t>
            </a:r>
            <a:endParaRPr lang="zh-CN" altLang="en-US" dirty="0"/>
          </a:p>
          <a:p>
            <a:pPr marL="342900" indent="-342900">
              <a:buFont typeface="+mj-lt"/>
              <a:buAutoNum type="arabicPeriod"/>
            </a:pPr>
            <a:r>
              <a:rPr lang="zh-CN" altLang="en-US" dirty="0" smtClean="0"/>
              <a:t>Harvesting </a:t>
            </a:r>
            <a:r>
              <a:rPr lang="zh-CN" altLang="en-US" dirty="0"/>
              <a:t>and Geolocating Twitter Data </a:t>
            </a:r>
            <a:endParaRPr lang="zh-CN" altLang="en-US" dirty="0"/>
          </a:p>
          <a:p>
            <a:pPr marL="342900" indent="-342900">
              <a:buFont typeface="+mj-lt"/>
              <a:buAutoNum type="arabicPeriod"/>
            </a:pPr>
            <a:r>
              <a:rPr lang="zh-CN" altLang="en-US" dirty="0" smtClean="0"/>
              <a:t>Optimizing </a:t>
            </a:r>
            <a:r>
              <a:rPr lang="zh-CN" altLang="en-US" dirty="0"/>
              <a:t>Numerical Code with NumPy and SciPy </a:t>
            </a:r>
            <a:endParaRPr lang="zh-CN" altLang="en-US" dirty="0"/>
          </a:p>
        </p:txBody>
      </p:sp>
    </p:spTree>
  </p:cSld>
  <p:clrMapOvr>
    <a:masterClrMapping/>
  </p:clrMapOvr>
  <p:transition>
    <p:blinds dir="ver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3" name="图片 2"/>
          <p:cNvPicPr>
            <a:picLocks noChangeAspect="1"/>
          </p:cNvPicPr>
          <p:nvPr/>
        </p:nvPicPr>
        <p:blipFill>
          <a:blip r:embed="rId1"/>
          <a:stretch>
            <a:fillRect/>
          </a:stretch>
        </p:blipFill>
        <p:spPr>
          <a:xfrm>
            <a:off x="911424" y="1166372"/>
            <a:ext cx="3664012" cy="5341795"/>
          </a:xfrm>
          <a:prstGeom prst="rect">
            <a:avLst/>
          </a:prstGeom>
        </p:spPr>
      </p:pic>
      <p:pic>
        <p:nvPicPr>
          <p:cNvPr id="6" name="图片 5"/>
          <p:cNvPicPr>
            <a:picLocks noChangeAspect="1"/>
          </p:cNvPicPr>
          <p:nvPr/>
        </p:nvPicPr>
        <p:blipFill>
          <a:blip r:embed="rId2"/>
          <a:stretch>
            <a:fillRect/>
          </a:stretch>
        </p:blipFill>
        <p:spPr>
          <a:xfrm>
            <a:off x="4873598" y="3299407"/>
            <a:ext cx="4988259" cy="1962990"/>
          </a:xfrm>
          <a:prstGeom prst="rect">
            <a:avLst/>
          </a:prstGeom>
        </p:spPr>
      </p:pic>
      <p:sp>
        <p:nvSpPr>
          <p:cNvPr id="10" name="AutoShape 4" descr="“hadley wickham”的图片搜索结果"/>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11" name="图片 10"/>
          <p:cNvPicPr>
            <a:picLocks noChangeAspect="1"/>
          </p:cNvPicPr>
          <p:nvPr/>
        </p:nvPicPr>
        <p:blipFill rotWithShape="1">
          <a:blip r:embed="rId3"/>
          <a:srcRect l="30747"/>
          <a:stretch>
            <a:fillRect/>
          </a:stretch>
        </p:blipFill>
        <p:spPr>
          <a:xfrm>
            <a:off x="6816080" y="827620"/>
            <a:ext cx="2595014" cy="2052890"/>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4813" y="5286340"/>
            <a:ext cx="6437548" cy="1171141"/>
          </a:xfrm>
          <a:prstGeom prst="rect">
            <a:avLst/>
          </a:prstGeom>
        </p:spPr>
      </p:pic>
      <p:sp>
        <p:nvSpPr>
          <p:cNvPr id="8" name="矩形 7"/>
          <p:cNvSpPr/>
          <p:nvPr/>
        </p:nvSpPr>
        <p:spPr>
          <a:xfrm>
            <a:off x="10012535" y="3573016"/>
            <a:ext cx="2179465" cy="1061829"/>
          </a:xfrm>
          <a:prstGeom prst="rect">
            <a:avLst/>
          </a:prstGeom>
        </p:spPr>
        <p:txBody>
          <a:bodyPr wrap="square">
            <a:spAutoFit/>
          </a:bodyPr>
          <a:lstStyle/>
          <a:p>
            <a:pPr marL="171450" indent="-171450">
              <a:buFont typeface="Arial" panose="020B0604020202020204" pitchFamily="34" charset="0"/>
              <a:buChar char="•"/>
            </a:pPr>
            <a:r>
              <a:rPr lang="en-US" altLang="zh-CN" sz="1050" dirty="0">
                <a:latin typeface="Times New Roman" panose="02020603050405020304" pitchFamily="18" charset="0"/>
                <a:cs typeface="Times New Roman" panose="02020603050405020304" pitchFamily="18" charset="0"/>
              </a:rPr>
              <a:t>haven: Import and Export 'SPSS', 'Stata' and 'SAS' Files</a:t>
            </a:r>
            <a:endParaRPr lang="en-US" altLang="zh-CN" sz="1050" dirty="0">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US" altLang="zh-CN" sz="1050" dirty="0" err="1">
                <a:latin typeface="Times New Roman" panose="02020603050405020304" pitchFamily="18" charset="0"/>
                <a:cs typeface="Times New Roman" panose="02020603050405020304" pitchFamily="18" charset="0"/>
              </a:rPr>
              <a:t>forcats</a:t>
            </a:r>
            <a:r>
              <a:rPr lang="en-US" altLang="zh-CN" sz="1050" dirty="0">
                <a:latin typeface="Times New Roman" panose="02020603050405020304" pitchFamily="18" charset="0"/>
                <a:cs typeface="Times New Roman" panose="02020603050405020304" pitchFamily="18" charset="0"/>
              </a:rPr>
              <a:t>: Tools for Working with Categorical Variables (Factors)</a:t>
            </a:r>
            <a:endParaRPr lang="en-US" altLang="zh-CN" sz="1050" dirty="0">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US" altLang="zh-CN" sz="1050" dirty="0" err="1">
                <a:latin typeface="Times New Roman" panose="02020603050405020304" pitchFamily="18" charset="0"/>
                <a:cs typeface="Times New Roman" panose="02020603050405020304" pitchFamily="18" charset="0"/>
              </a:rPr>
              <a:t>purrr</a:t>
            </a:r>
            <a:r>
              <a:rPr lang="en-US" altLang="zh-CN" sz="1050" dirty="0">
                <a:latin typeface="Times New Roman" panose="02020603050405020304" pitchFamily="18" charset="0"/>
                <a:cs typeface="Times New Roman" panose="02020603050405020304" pitchFamily="18" charset="0"/>
              </a:rPr>
              <a:t>: Functional Programming Tools</a:t>
            </a:r>
            <a:endParaRPr lang="en-US" altLang="zh-CN" sz="1050" dirty="0">
              <a:latin typeface="Times New Roman" panose="02020603050405020304" pitchFamily="18" charset="0"/>
              <a:cs typeface="Times New Roman" panose="02020603050405020304" pitchFamily="18" charset="0"/>
            </a:endParaRPr>
          </a:p>
        </p:txBody>
      </p:sp>
    </p:spTree>
  </p:cSld>
  <p:clrMapOvr>
    <a:masterClrMapping/>
  </p:clrMapOvr>
  <p:transition>
    <p:blinds dir="ver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sp>
        <p:nvSpPr>
          <p:cNvPr id="9" name="文本框 8"/>
          <p:cNvSpPr txBox="1"/>
          <p:nvPr/>
        </p:nvSpPr>
        <p:spPr>
          <a:xfrm flipH="1">
            <a:off x="5735960" y="2420888"/>
            <a:ext cx="3894820" cy="2616101"/>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r>
              <a:rPr lang="en-US" altLang="zh-CN" sz="1600" dirty="0"/>
              <a:t>Chapter </a:t>
            </a:r>
            <a:r>
              <a:rPr lang="en-US" altLang="zh-CN" sz="1600" dirty="0" smtClean="0"/>
              <a:t>4 </a:t>
            </a:r>
            <a:r>
              <a:rPr lang="en-US" altLang="zh-CN" sz="1600" dirty="0"/>
              <a:t>Package Metadata</a:t>
            </a:r>
            <a:endParaRPr lang="en-US" altLang="zh-CN" sz="1600" dirty="0"/>
          </a:p>
          <a:p>
            <a:r>
              <a:rPr lang="en-US" altLang="zh-CN" sz="1600" dirty="0"/>
              <a:t>Chapter </a:t>
            </a:r>
            <a:r>
              <a:rPr lang="en-US" altLang="zh-CN" sz="1600" dirty="0" smtClean="0"/>
              <a:t>5 </a:t>
            </a:r>
            <a:r>
              <a:rPr lang="en-US" altLang="zh-CN" sz="1600" dirty="0"/>
              <a:t>Object Documentation</a:t>
            </a:r>
            <a:endParaRPr lang="en-US" altLang="zh-CN" sz="1600" dirty="0"/>
          </a:p>
          <a:p>
            <a:r>
              <a:rPr lang="en-US" altLang="zh-CN" sz="1600" dirty="0"/>
              <a:t>Chapter </a:t>
            </a:r>
            <a:r>
              <a:rPr lang="en-US" altLang="zh-CN" sz="1600" dirty="0" smtClean="0"/>
              <a:t>6 </a:t>
            </a:r>
            <a:r>
              <a:rPr lang="en-US" altLang="zh-CN" sz="1600" dirty="0"/>
              <a:t>Vignettes: Long-Form Documentation</a:t>
            </a:r>
            <a:endParaRPr lang="en-US" altLang="zh-CN" sz="1600" dirty="0"/>
          </a:p>
          <a:p>
            <a:r>
              <a:rPr lang="en-US" altLang="zh-CN" sz="1600" dirty="0"/>
              <a:t>Chapter </a:t>
            </a:r>
            <a:r>
              <a:rPr lang="en-US" altLang="zh-CN" sz="1600" dirty="0" smtClean="0"/>
              <a:t>7 </a:t>
            </a:r>
            <a:r>
              <a:rPr lang="en-US" altLang="zh-CN" sz="1600" dirty="0"/>
              <a:t>Testing</a:t>
            </a:r>
            <a:endParaRPr lang="en-US" altLang="zh-CN" sz="1600" dirty="0"/>
          </a:p>
          <a:p>
            <a:r>
              <a:rPr lang="en-US" altLang="zh-CN" sz="1600" dirty="0"/>
              <a:t>Chapter </a:t>
            </a:r>
            <a:r>
              <a:rPr lang="en-US" altLang="zh-CN" sz="1600" dirty="0" smtClean="0"/>
              <a:t>8 </a:t>
            </a:r>
            <a:r>
              <a:rPr lang="en-US" altLang="zh-CN" sz="1600" dirty="0"/>
              <a:t>Namespace</a:t>
            </a:r>
            <a:endParaRPr lang="en-US" altLang="zh-CN" sz="1600" dirty="0"/>
          </a:p>
          <a:p>
            <a:r>
              <a:rPr lang="en-US" altLang="zh-CN" sz="1600" dirty="0"/>
              <a:t>Chapter </a:t>
            </a:r>
            <a:r>
              <a:rPr lang="en-US" altLang="zh-CN" sz="1600" dirty="0" smtClean="0"/>
              <a:t>9 </a:t>
            </a:r>
            <a:r>
              <a:rPr lang="en-US" altLang="zh-CN" sz="1600" dirty="0"/>
              <a:t>External Data</a:t>
            </a:r>
            <a:endParaRPr lang="en-US" altLang="zh-CN" sz="1600" dirty="0"/>
          </a:p>
          <a:p>
            <a:r>
              <a:rPr lang="en-US" altLang="zh-CN" sz="1600" dirty="0"/>
              <a:t>Chapter </a:t>
            </a:r>
            <a:r>
              <a:rPr lang="en-US" altLang="zh-CN" sz="1600" dirty="0" smtClean="0"/>
              <a:t>10 </a:t>
            </a:r>
            <a:r>
              <a:rPr lang="en-US" altLang="zh-CN" sz="1600" dirty="0"/>
              <a:t>Compiled Code</a:t>
            </a:r>
            <a:endParaRPr lang="en-US" altLang="zh-CN" sz="1600" dirty="0"/>
          </a:p>
          <a:p>
            <a:r>
              <a:rPr lang="en-US" altLang="zh-CN" sz="1600" dirty="0"/>
              <a:t>...</a:t>
            </a:r>
            <a:endParaRPr lang="en-US" altLang="zh-CN" sz="1600" dirty="0"/>
          </a:p>
          <a:p>
            <a:r>
              <a:rPr lang="en-US" altLang="zh-CN" sz="1600" dirty="0"/>
              <a:t>Chapter </a:t>
            </a:r>
            <a:r>
              <a:rPr lang="en-US" altLang="zh-CN" sz="1600" dirty="0" smtClean="0"/>
              <a:t>15 </a:t>
            </a:r>
            <a:r>
              <a:rPr lang="en-US" altLang="zh-CN" sz="1600" dirty="0"/>
              <a:t>Releasing a Package</a:t>
            </a:r>
            <a:endParaRPr lang="zh-CN" altLang="en-US" sz="1600" dirty="0"/>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95400" y="1214108"/>
            <a:ext cx="4019550" cy="5562600"/>
          </a:xfrm>
          <a:prstGeom prst="rect">
            <a:avLst/>
          </a:prstGeom>
        </p:spPr>
      </p:pic>
    </p:spTree>
  </p:cSld>
  <p:clrMapOvr>
    <a:masterClrMapping/>
  </p:clrMapOvr>
  <p:transition>
    <p:blinds dir="ver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sp>
        <p:nvSpPr>
          <p:cNvPr id="9" name="文本框 8"/>
          <p:cNvSpPr txBox="1"/>
          <p:nvPr/>
        </p:nvSpPr>
        <p:spPr>
          <a:xfrm flipH="1">
            <a:off x="5591944" y="2204864"/>
            <a:ext cx="5835842" cy="4278094"/>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pPr marL="285750" indent="-285750">
              <a:buFont typeface="Arial" panose="020B0604020202020204" pitchFamily="34" charset="0"/>
              <a:buChar char="•"/>
            </a:pPr>
            <a:r>
              <a:rPr lang="en-US" altLang="zh-CN" sz="1600" dirty="0"/>
              <a:t>Colin Gillespie is Senior lecturer (Associate professor) at Newcastle University, UK. His research interests are high-performance computing and Bayesian statistics. He is regularly employed as a consultant by Jumping Rivers and has been teaching R since 2005</a:t>
            </a:r>
            <a:r>
              <a:rPr lang="en-US" altLang="zh-CN" sz="1600" dirty="0" smtClean="0"/>
              <a:t>.</a:t>
            </a:r>
            <a:endParaRPr lang="en-US" altLang="zh-CN" sz="1600" dirty="0" smtClean="0"/>
          </a:p>
          <a:p>
            <a:pPr marL="285750" indent="-285750">
              <a:buFont typeface="Arial" panose="020B0604020202020204" pitchFamily="34" charset="0"/>
              <a:buChar char="•"/>
            </a:pPr>
            <a:r>
              <a:rPr lang="en-US" altLang="zh-CN" sz="1600" dirty="0"/>
              <a:t>Robin Lovelace is a researcher at the Leeds Institute for Transport Studies (ITS) and the Leeds Institute for Data Analytics (LIDA). Robin has many years using R for academic research and has taught numerous R courses at all levels. He has developed a number of popular R resources, including Introduction to </a:t>
            </a:r>
            <a:r>
              <a:rPr lang="en-US" altLang="zh-CN" sz="1600" dirty="0" err="1"/>
              <a:t>Visualising</a:t>
            </a:r>
            <a:r>
              <a:rPr lang="en-US" altLang="zh-CN" sz="1600" dirty="0"/>
              <a:t> Spatial Data in R and Spatial Microsimulation with R (Lovelace and Dumont 2016). These skills have been applied on a number of projects with real-world applications, including the Propensity to Cycle Tool, a nationally scalable interactive online mapping application and the </a:t>
            </a:r>
            <a:r>
              <a:rPr lang="en-US" altLang="zh-CN" sz="1600" dirty="0" err="1"/>
              <a:t>stplanr</a:t>
            </a:r>
            <a:r>
              <a:rPr lang="en-US" altLang="zh-CN" sz="1600" dirty="0"/>
              <a:t> package.</a:t>
            </a:r>
            <a:endParaRPr lang="zh-CN" altLang="en-US" sz="1600" dirty="0"/>
          </a:p>
        </p:txBody>
      </p:sp>
      <p:pic>
        <p:nvPicPr>
          <p:cNvPr id="168962" name="Picture 2" descr="A Practical Guide to Smarter Programmi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39416" y="1484784"/>
            <a:ext cx="3888432" cy="51016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blinds dir="ver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8" name="内容占位符 5"/>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847528" y="1628800"/>
            <a:ext cx="3744416" cy="4729789"/>
          </a:xfrm>
          <a:prstGeom prst="rect">
            <a:avLst/>
          </a:prstGeom>
          <a:ln>
            <a:noFill/>
          </a:ln>
          <a:effectLst>
            <a:outerShdw blurRad="292100" dist="139700" dir="2700000" algn="tl" rotWithShape="0">
              <a:srgbClr val="333333">
                <a:alpha val="65000"/>
              </a:srgbClr>
            </a:outerShdw>
          </a:effectLst>
        </p:spPr>
      </p:pic>
      <p:sp>
        <p:nvSpPr>
          <p:cNvPr id="9" name="文本框 8"/>
          <p:cNvSpPr txBox="1"/>
          <p:nvPr/>
        </p:nvSpPr>
        <p:spPr>
          <a:xfrm flipH="1">
            <a:off x="7673788" y="3645024"/>
            <a:ext cx="1950604" cy="1200329"/>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altLang="zh-CN" sz="2400" dirty="0" smtClean="0"/>
              <a:t>R+</a:t>
            </a:r>
            <a:endParaRPr lang="en-US" altLang="zh-CN" sz="2400" dirty="0" smtClean="0"/>
          </a:p>
          <a:p>
            <a:r>
              <a:rPr lang="zh-CN" altLang="en-US" sz="2400" dirty="0" smtClean="0"/>
              <a:t>统计学</a:t>
            </a:r>
            <a:r>
              <a:rPr lang="en-US" altLang="zh-CN" sz="2400" dirty="0" smtClean="0"/>
              <a:t>+</a:t>
            </a:r>
            <a:endParaRPr lang="en-US" altLang="zh-CN" sz="2400" dirty="0" smtClean="0"/>
          </a:p>
          <a:p>
            <a:r>
              <a:rPr lang="zh-CN" altLang="en-US" sz="2400" dirty="0" smtClean="0"/>
              <a:t>机器学习</a:t>
            </a:r>
            <a:endParaRPr lang="zh-CN" altLang="en-US" sz="2400" dirty="0"/>
          </a:p>
        </p:txBody>
      </p:sp>
    </p:spTree>
  </p:cSld>
  <p:clrMapOvr>
    <a:masterClrMapping/>
  </p:clrMapOvr>
  <p:transition>
    <p:blinds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ctrTitle"/>
          </p:nvPr>
        </p:nvSpPr>
        <p:spPr/>
        <p:txBody>
          <a:bodyPr/>
          <a:lstStyle/>
          <a:p>
            <a:r>
              <a:rPr lang="en-US" altLang="zh-CN" sz="4800" dirty="0" smtClean="0"/>
              <a:t>8.</a:t>
            </a:r>
            <a:r>
              <a:rPr lang="zh-CN" altLang="en-US" sz="4800" dirty="0" smtClean="0"/>
              <a:t>如何继续学习</a:t>
            </a:r>
            <a:endParaRPr lang="zh-CN" altLang="en-US" sz="4800" dirty="0"/>
          </a:p>
        </p:txBody>
      </p:sp>
      <p:sp>
        <p:nvSpPr>
          <p:cNvPr id="7" name="副标题 6"/>
          <p:cNvSpPr>
            <a:spLocks noGrp="1"/>
          </p:cNvSpPr>
          <p:nvPr>
            <p:ph type="subTitle" idx="1"/>
          </p:nvPr>
        </p:nvSpPr>
        <p:spPr/>
        <p:txBody>
          <a:bodyPr/>
          <a:lstStyle/>
          <a:p>
            <a:r>
              <a:rPr lang="en-US" altLang="zh-CN" dirty="0" smtClean="0">
                <a:latin typeface="Arial" panose="020B0604020202020204" pitchFamily="34" charset="0"/>
                <a:cs typeface="Arial" panose="020B0604020202020204" pitchFamily="34" charset="0"/>
              </a:rPr>
              <a:t>▲7.</a:t>
            </a:r>
            <a:r>
              <a:rPr lang="zh-CN" altLang="en-US" dirty="0" smtClean="0">
                <a:latin typeface="Arial" panose="020B0604020202020204" pitchFamily="34" charset="0"/>
                <a:cs typeface="Arial" panose="020B0604020202020204" pitchFamily="34" charset="0"/>
              </a:rPr>
              <a:t>案例分析</a:t>
            </a:r>
            <a:endParaRPr lang="en-US" altLang="zh-CN" dirty="0" smtClean="0">
              <a:latin typeface="Arial" panose="020B0604020202020204" pitchFamily="34" charset="0"/>
              <a:cs typeface="Arial" panose="020B0604020202020204" pitchFamily="34" charset="0"/>
            </a:endParaRPr>
          </a:p>
          <a:p>
            <a:endParaRPr lang="en-US" altLang="zh-CN" dirty="0">
              <a:latin typeface="Arial" panose="020B0604020202020204" pitchFamily="34" charset="0"/>
              <a:cs typeface="Arial" panose="020B0604020202020204" pitchFamily="34" charset="0"/>
            </a:endParaRPr>
          </a:p>
          <a:p>
            <a:r>
              <a:rPr lang="zh-CN" altLang="en-US" dirty="0" smtClean="0">
                <a:solidFill>
                  <a:schemeClr val="bg1">
                    <a:lumMod val="50000"/>
                  </a:schemeClr>
                </a:solidFill>
                <a:latin typeface="Arial" panose="020B0604020202020204" pitchFamily="34" charset="0"/>
                <a:cs typeface="Arial" panose="020B0604020202020204" pitchFamily="34" charset="0"/>
              </a:rPr>
              <a:t>▼</a:t>
            </a:r>
            <a:r>
              <a:rPr lang="en-US" altLang="zh-CN" dirty="0" smtClean="0">
                <a:solidFill>
                  <a:schemeClr val="bg1">
                    <a:lumMod val="50000"/>
                  </a:schemeClr>
                </a:solidFill>
                <a:latin typeface="Arial" panose="020B0604020202020204" pitchFamily="34" charset="0"/>
                <a:cs typeface="Arial" panose="020B0604020202020204" pitchFamily="34" charset="0"/>
              </a:rPr>
              <a:t>9.</a:t>
            </a:r>
            <a:r>
              <a:rPr lang="zh-CN" altLang="en-US" dirty="0" smtClean="0">
                <a:solidFill>
                  <a:schemeClr val="bg1">
                    <a:lumMod val="50000"/>
                  </a:schemeClr>
                </a:solidFill>
                <a:latin typeface="Arial" panose="020B0604020202020204" pitchFamily="34" charset="0"/>
                <a:cs typeface="Arial" panose="020B0604020202020204" pitchFamily="34" charset="0"/>
              </a:rPr>
              <a:t>本专题习题</a:t>
            </a:r>
            <a:endParaRPr lang="zh-CN" altLang="en-US" dirty="0"/>
          </a:p>
        </p:txBody>
      </p:sp>
    </p:spTree>
  </p:cSld>
  <p:clrMapOvr>
    <a:masterClrMapping/>
  </p:clrMapOvr>
  <p:transition>
    <p:blinds dir="ver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sp>
        <p:nvSpPr>
          <p:cNvPr id="9" name="文本框 8"/>
          <p:cNvSpPr txBox="1"/>
          <p:nvPr/>
        </p:nvSpPr>
        <p:spPr>
          <a:xfrm flipH="1">
            <a:off x="6384032" y="3429000"/>
            <a:ext cx="3894820" cy="2308324"/>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marL="342900" indent="-342900">
              <a:buFont typeface="+mj-lt"/>
              <a:buAutoNum type="arabicPeriod"/>
            </a:pPr>
            <a:r>
              <a:rPr lang="en-US" altLang="zh-CN" sz="1600" dirty="0"/>
              <a:t>Working with Different Types of Data in R </a:t>
            </a:r>
            <a:endParaRPr lang="en-US" altLang="zh-CN" sz="1600" dirty="0"/>
          </a:p>
          <a:p>
            <a:pPr marL="342900" indent="-342900">
              <a:buFont typeface="+mj-lt"/>
              <a:buAutoNum type="arabicPeriod"/>
            </a:pPr>
            <a:r>
              <a:rPr lang="en-US" altLang="zh-CN" sz="1600" dirty="0"/>
              <a:t>Managing Data Structures in R</a:t>
            </a:r>
            <a:endParaRPr lang="en-US" altLang="zh-CN" sz="1600" dirty="0"/>
          </a:p>
          <a:p>
            <a:pPr marL="342900" indent="-342900">
              <a:buFont typeface="+mj-lt"/>
              <a:buAutoNum type="arabicPeriod"/>
            </a:pPr>
            <a:r>
              <a:rPr lang="en-US" altLang="zh-CN" sz="1600" dirty="0"/>
              <a:t>Importing, Scraping, and Exporting Data with R</a:t>
            </a:r>
            <a:endParaRPr lang="en-US" altLang="zh-CN" sz="1600" dirty="0"/>
          </a:p>
          <a:p>
            <a:pPr marL="342900" indent="-342900">
              <a:buFont typeface="+mj-lt"/>
              <a:buAutoNum type="arabicPeriod"/>
            </a:pPr>
            <a:r>
              <a:rPr lang="en-US" altLang="zh-CN" sz="1600" dirty="0"/>
              <a:t>Creating Efficient &amp; Readable Code in R</a:t>
            </a:r>
            <a:endParaRPr lang="en-US" altLang="zh-CN" sz="1600" dirty="0"/>
          </a:p>
          <a:p>
            <a:pPr marL="342900" indent="-342900">
              <a:buFont typeface="+mj-lt"/>
              <a:buAutoNum type="arabicPeriod"/>
            </a:pPr>
            <a:r>
              <a:rPr lang="en-US" altLang="zh-CN" sz="1600" dirty="0"/>
              <a:t>Shaping &amp; Transforming Your Data with R</a:t>
            </a:r>
            <a:endParaRPr lang="zh-CN" altLang="en-US" sz="1600" dirty="0"/>
          </a:p>
        </p:txBody>
      </p:sp>
      <p:pic>
        <p:nvPicPr>
          <p:cNvPr id="3" name="图片 2"/>
          <p:cNvPicPr>
            <a:picLocks noChangeAspect="1"/>
          </p:cNvPicPr>
          <p:nvPr/>
        </p:nvPicPr>
        <p:blipFill>
          <a:blip r:embed="rId1"/>
          <a:stretch>
            <a:fillRect/>
          </a:stretch>
        </p:blipFill>
        <p:spPr>
          <a:xfrm>
            <a:off x="767408" y="1484784"/>
            <a:ext cx="4353516" cy="5043457"/>
          </a:xfrm>
          <a:prstGeom prst="rect">
            <a:avLst/>
          </a:prstGeom>
        </p:spPr>
      </p:pic>
    </p:spTree>
  </p:cSld>
  <p:clrMapOvr>
    <a:masterClrMapping/>
  </p:clrMapOvr>
  <p:transition>
    <p:blinds dir="ver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sp>
        <p:nvSpPr>
          <p:cNvPr id="6" name="AutoShape 2" descr="data:image/webp;base64,UklGRr4iAABXRUJQVlA4ILIiAABQkACdASrcAA8BPw1spksnIyGjK/jMYOghic2I5g0pykxeY1yu4ZK+U/OGPplUdoYTuFH1G/4Leac7BeXtXv6heHfnJ+Wy3bkPud/L9bf9x4K/ND/V9RH29vl+7f7b0C/cj73/1/Q0/Q89vtZ7AH6y+m3/d8cb7l/z/YF/R37I/jN9P/+35Zv2j/i+wr5cns/9IxB1hyaRDLAc+G+5r+goy47axh/U3kiO8/AZENQGmxheljLAllH52VjHY2G206NdwN7q3Q80r+/shCkHYfBGfmMmkJFLNMLKR1Wlbv8nrdWiczLNyVigSg/9hVFZ5W3exkHDlOObkrGbZWkZBWNtMR6Zq16E1P/pkDWPHLM7N3CizxMUVTgOgd/BCCYCovlePB3NTRi589U5INZnSRzrVBmYES8X1KEeHfAf/5i3Lhv7kKF4ZtB30Fg+dhDfvIWAcLCIni4N3jgeRGypjhrOEC64julMmJRMElkZtT8gciIXfsWJxs4QYp57NKAIjGfFRuKxSl7WhfJDpTWflv53SP170v0MLi7zs1+WUGXNDfp0n7sIoCm+kUUnEd3qeg9YAP62OyYe/ENdUjsQ8kQyCwdaguhM/t2vmhu0jUr/oIeyRIi+MH2FLvaz/vGrdfIhSytusWfNdsQRntsXS57RRWja+3oJq+S0Iwws86z4XpQ0+pmHnVY2Qs9/EbzTonYYV2eHuR/V1Q88Q2xKbkzvRvLgJZtqBm+C3ifhuXfpc56h+PHrTKlhoLYy0kDBFnV5/fxTgQ03cDTH09s0kJ/VX8i+Kcgsv27IANoUekCeiWULS7nr2TQNpjGMTa5PzrcFitPIN0RAXcFpSSGeDS3gvsafBKR06ZiX38Jwp/1y1lJFfvZRz3dyyQO/B4Fp8aTpxrq5tkPME29z92nx1adJjx1E6v1xFOH4O+SVNF1jucy2KL7u+4dVmEci5g6yLFE6smnKQ1xSIvu1Yz+g/KcRiABQpQc0Cq5CnScb5SKYG2nfJIUAdcD/mautHqWsWf5tbh8m1+tO+VTb1Z28EcVef6ELEJBGq84CGWSuWjsip11rmFdYHH6xkn+D/NsilpCT/5ti54b5gRfd3TtegAiD3BqTLNdnnz/w0aw/LKcqJriXUImZKtUDpSSjrlQJupfAGHnEoCTE7adOd+GgMawOv0wydWBIBx+5dJ9GHuSldvaxaPHhJ/vFsbiNCedQEo6NLTRf9Y7GoFADeNhl8aTvEaRUR/75qlLOWJcHBY4j55SEVDH3nwqEf5VTOh22Zk2h4NFZSSpjHvDZk0+8Mtfbsotkm1A9Fp3JllTrVpys6UKPJji67FJtPG904Dofua1LC9/Aa2ozCbnev6uTH9P3JEeCBqzh6/DXSfWQ/Pzw7ouwY1Sa7pSD3fh0yT7AiX60e7t019kT/u/KPdAAHA8wVyOjJmNi4NEIYePyjEGvjnTFnZMwQyKJ90gTfSajygSNZYcPwCXRh0/blEVTbOaGc0EcwFk+xlX+lfDsnv6onNZuuuZm0C15n8q2eC310XTF/RSuzuC5I5rXQAD9xE7BLetXdVyrOfvhb77QGpa91/i7jPjHZ0uWlAa5cPgN5L2F21yEHS8FfpFvZyxfMYfLQskA8bfS0J5FNTsBRH3KQmSF/uH+qrkEj2XGF/eXdYHoON6vRZKjyws1YeTGugmwCalYkZfsZSx4IrUz2IaqZw0hF9Ifd9HfpGufoe3890ACrKPl8Uu7OSgTfB8+QyTrUaMwySv/i0M6pPvRUPOTWrUwBGHCq157pgJ+WAUeYl7tIf+69q2ZlZacTfuii1w8L/XJyt8QRgOe4YiwmvGwkS+rJg/tllo/JQM6w3vEAyPwAU1dKwWF6F0dR43qpDw1WKNMXXHnnFgKQ/1KTxpAVh+NYg2qghLlXRDrWMtpf0/YbdZHbzzyg1XWq1uAYVDu4X2FsBThmHPwH1XEFKyTC0CAGdkveXFtL3CUtIpxo4GN646Pyy737YyV2ybBOO9shCMtHuGLYk6s0mWehrGuF30HpxFSsYmhLzipKi/uCyks7oqJPhHjPpv+ysAoiCBJPzRg9pRLQM3gFOpLFs1/7jjjFMpbBOVEShAFBKKDM7r5Z8iKto7yGKmxScwaBad6YPTOPpFWTesjdvGrUQ/YiE3pgULGeFVahBHFbArDEkS3dXnU8+Skp2HsMRxwS8vMFJ1PQD/a580HSqCPTNkYQbOpLaMt8ffRJD4mXdyx+WsW+RssABpUXohzj5uUCYTrE1X2GYSPE2fNRJ6LKCwxIamxpiZ+hlREly1uMK3sYYr8kxIy3aK0BfsLu0g507vffnuQTPFnldct1MWLTEH8zR2ZI+yvMDc90eW+mFXTGC8EYsCEqREKQG1yLSmKplvHMjH84Yht3S+J7N2LtsYUzyJHARg1tIw+FycGU/ec5vrlxpJhma76bu71ib+S68md8pcxS7ldNKvCmftJyO/jJhZeKv/4k/Gv4r0Y4Ultx7cl9qVXEda6uOzNd0peMgSsvm3Yn95RMLanxtN2t8boW5y9c5qe+PAWC1hon+Cf6HZYJYbaSWQ57k1G/8YbpAlGFmznO1OyJYbI0Vn5MmDYBM9rgt0cR8CnfsmT5OTFd7Mz41c4L12rpZ2fXIQmTPZd0Xv3d9Cqo1dhdX0b131xj5pKdKrhxQ1LfqDDhQLaXLgH0bPM9zNUviRdM2HLlzTQdN4OoLcv49WVGiTb48fMNp1Bshv3mH660Q9fMLLgXExr9OCngMbYXC3+1tXNH2QliXqyr995Jfvq+bYDES3m2HuIs5YpbcO9zDdx1oh28eTfHehG8mxTC3HrPbbD7wPhxU+xwXRBPB/QDWzXlyVrGCvQCf77GGRMuIH4RfpEOnLvRM5XcAIWI+GiiXu/njG6cj+4WHY3iK9luZ7bn7DeX0cNCSAtLuVWGekiWHVj6vD499unN1z9l2saj7qDA84XJtlNl4g3YhTQX1q5+i7yvcRLRHRmS7saPbvxld7B6zn2UxY39uG7XL+l2YfY+41pSDGaiKggVGBNJOmue0yICJCehlYAbVdK8m9Np3vyo4gEhFR+481AJLayV7UHxgRijO+xNfU57Mv3AhINaGhkInhMEoYjDGJnbJigUrN2Gg4vEkqPv5N/VweCG3HeRZoY8mi8QTIkwRXAYIwCItmqLNwlBdKYOX4212L1qg8N1EUaYWhtGppPUaBDev2VjqQqWJdUWE/bHcG/Mq4a0dxf33uorC2gDKTMAN/debdX2ziw16hiGt/oAUPia+LSM5JZ8Q0jJtzgKSBVdfcH9N9+tZCIhI80jaXDejCBeIZAHVT/MpYwW2Si9MPnJcFwJp29NCSKSIMOLO3hU3s3P6eKFrkWmBYa+EXh7B4gq0o5XRijT9XOFwxoiElvA42fK4Oc+fkDjPp1K0w5HjFmVBeeq6i57BrLwiiRZROO4gr0Tla2Wh+QJgvnHz1C6t0evCLcHW1Rqz4JBWQeTfb3VrWNzn+92iOQa1EgI6iKnqC9EqtUdnjCzLWFpddUzmscrZrJP+m5jWQtQhRSVnm7VLvhdrqTmeaHxzY4sFyEw8kgJQaW1sx5fGJT98e6/HcS63jx26yn0zyo1RQjln2otNsOus6qfMHCkI13ZXV6PlmwGrre/RVlcNa5GKnzFTp10aodipEHnKz88ViDz+v629MPf1gmnxFUDnBTFZJl1uTsoI+v4xTSVyJV8/SsoBjv/Z5A5Zmi+btov7umU5HcbxOCZ5OBP1p7lfYdlni4ExbEk7vVVaCoiOTV36b36WQneW2hqlAS5hRkUvgYsnTbCo0kqPvbs1Y4+yYPLIrMmlhEe0MLO3n/7zrNIgNtxIOAQnRdm2EbuBIEAY3+ylZ44s0yOiEWly/KA+dzaxu8581n9emrQL7uLk6EY4kBzcXFLmTLqc9I9o3pnrsZmpUFJN9sETrGsoDyrBqfQS3skYMRr9KyQRg7osYC/3FvqjMTdTFKd83fDa0ra6KWAhecBdVKmOU+gDK8Z7spPOW6RtIOSUaROgQacGdUKv7n0o6nvEJiYiwm1cOCXUvgTsA5SIEzKaIxQk5Z9P0AQ7eefEHlaHsXXtJ4OP2g/Yec8hcSkALpPt0623lgzVUr19uUHjQ+8wAKAcJIfAhK+gwMkDYBQKl7bNJMDLr5ep2UNF6CZ47LiTjuG6mGWV0OcdlsLH9AWiSmDU/Ud2U8wFK7FQdf0EUUZYKfKbBaLxKCZO0SE9NS/pTT2pRFDCk6hZRfvuFc3NKw3n76vojW2Qj/f2DJ2D1MZuxJ6pl2DdFKs/yHQ+z5u2NYTcfEfHPKR1fvQq795iDg34Kere84u2N++SojDFfs+QUTpebE7YDHvNCdpTWSExF85dsKtbdc3sTCURM8omVItD0vZSKhP9gNdjT2O7PDDepUDiS8STgGWDDmZwo52dKIRD6RWn6jmAizbpvHKGhFnws2wnliC+fUWqiz2cpcUc+O7RovTJpB2XgKoslrHnZT810a/RquVZrgg/7v/hxQXdxoP6afFTKKMkG1nbjULy7nzzuBdSDo2+gPuuh1PIJFfePMDSMMfc6hboecPuMpeJ/CArqkiJISy6N8vsa+GdBYuQiEyOhYXIKZGnY7nH1JSzx4SoONRB4dIKmGWWgkT9ML5Lvor7pfI9I11P4wgG7pUSmW5So+Dz/Xqpg/lBg/zaH1sXgFFY7UJyZw6HJuDN3A6kB8fCJNwYuSi+//+lgh00XLC+3mB9vcr200YjERi9J7XZfTuDp2q7Jo6gC2pjciVHEYgeiz4SsmWZ/osCjM6dKXw4XAE7Gwo/6OY/51QKblkP+tXGXMnJjGyfdoLKdewqoIRYiKkBzQLCWgvwAlukAsn4N8Cj+KnYi31X8lWdJQCMO6IsP2LfITkENGfnanRdtAK8NUhBjh1AfzIgCs2SAEh3jcZPH9VlKmKZl4k82XK84sMX8Uok6tzb3pNyX+Bu2aS8eep+S1gyYY6nx1ND7LTt1X8BH89X8oFRpgmN8/6hESGa1ZNDXjEZ1Pnl9/pyT/+CISpWQO9bl1ZovXiRVchIlmgjDOOKomM1ju8fOWOChbjvHumPHBAPK648S4zzbBNX7bucD+5w89i3Sic5UL59gkZh8gDxw8Rt7nTvEH+MT4MFx/9e2fav0+iH1rgXG8G7TfzQzD2F6rD9umC0Z/BnFdjcOJDXiZ4v1LEntEXZH58ugKgBdh2gSTp8cK7AGsE+eGmBFJIBhm3sc2agyzH5neqx9KYH/XsCBl+YPzGxjYe/2fRpPs0S9dmnz6xYDhMH8plkrt4HBdq4Tr2u4t1JZ81TYYc12OYBAQEoh5nzYNy2hhl1nsBKOHzfjLFPgjBW/0CMWUpO7HmtULZKVsu7uDCAIPqvPZ9la2MItFqxqrsCDB1zyiisz+yiJIXN4l5MkECdQ87Ox2G6AuvLd4oyjGK5sDEZIy9aa+GF47QDt9IAjnVu2oYfgN0SN8ASyLdunHRwieQV+yqJPF5VvlSRjSi2qZVANLtRHQdThoumMbeI6+iVBpQy8sa5OoLREePxUZeh7lllfKrAvBzp0qvVVBVmrtQkbqZyIU0RGrYW+sceIeiTExMGJnugSQ2PxiVFxXaTt8HDAFPInqks6+RYKKCJbjDTqk9X6yg9teOeXjxoJLLXttgcL/frlpT5erJKl80YhOOVG4Rjq7O345cy4aYHLGP1sWaRgRnYQRUISGzbbZZgWVdxUdAC2CMgFilfM47qEqCap3aal0DjbGuvypzIVD2zSmMAys8EvdvMgWZOK3TSaJH2gNyNrCRtPePrrSSP3sZhvRB24xrYv3jryiSbGjLSTvPv2SDCNxmtsuyKWVBp6eNh/jrzgakefuEQzk432aa8/e90skDzoLlRj/y57/rEQ77nZEXXnoNw2E/Olke/9t5qRklDv/9FsGkJvhe3h7THTLVNp/XHl40A9nxM+sn/vX95aPRHyiChS/vWRPyEcX63Q0bvtuZXG7eibfo8dwH2RyLypMmxGjiYCPs93JykZWl/zjyYZogLuYI22hyb0/vzhKj40OsZluJj4biSQDEhiiIaQRlAvv5Yi4vdBu+2d4gUJQqI5m+m7icqcYHDZUfeeMOvyzGjeFt/cGXhu/aZbF+h6eDNL1JJwUrieMp0a+oTStNNphXn/slvhqUARDad9hIgfx7IaSltQeGfxbryVC2nF5rnTduQA6XqoKQzwbbMsvc4BShGgIAKckbKPBvUctTUPpMeDPGw3SrW4XiD4KBDiZZYipI01Hq/P8UX3bxalzxVpvML+nfOaA0DjR5gYuq3XQhRwYTqql/87MjHSjCeVtFZkS/JDwcCkEWXfVzMlz61Pb/OO4pVG07hColo5X67VodXNm9n8IpqYzrtfFO32z6t0YFRrhQqA8g+gyj98AeP64ZOfE4UxqNj3ADck92hWGxR6XlyUpOfgzO45lE/M9YYeJs6gRAv9QpnzqclOsdRBYfFj56XYX442IZM2zzcGevGbeyxx3tpUD3IQbJ3kXXC1pQEhitriTKdFJGXT5Sq25/CPELnAVgW75K6x2gA10Wvu5x4DtyyXzIE+xyqUswawsnyXFTgaAzJRoWglK6OO08CIsqaYpQZpScGlG83WfySxldbwl105r4O8N2Ijyoh8b3GiPpgAZN9N1//5iwANkfZ9IWBJM4K/nEEQihTlrGNeIeV02eFlGMfdBOnySRjtJcrxeGVb7Q9ldhz7yT8ZfuvlYx6pd+Mb2Z9UbGTWA7Hbm5n+Vv0Fas6WtagLeESXR8202bWO3k85Vp6Wd71t6u1CZmnQR+LBs7P6T5q9SeQcfeg6OrId/Y1zunTJxtX+HIUMs4rMnQ7MvyaLEhSqnxmquZlHngjwGk8Ae1VHfp8wfzbZwFMNWmP1ZW6Jv/GzXJNz4IHsk1BMItUevo9+SawP/mk0IhAaF74Aqzac6mvjUpQnyA3/+MynMJ0nv0byxaeYJ0Keh0h+ZmYdZsqvno1+CZAm4HOH3WCN1HukXyGg58E1WPsO69+KO6/yEUHOSeMt0bQyUhGecvv+4QCibuOSzZKHdDy/QGPwRaxg2f7Lq/FSawklh4jmggqtIhKEjsS4mFuu3PycberMFVaManVq9eRhP7uCAFe4iXDKxvmD1vsm03ovMWw9Fmp+EPFDJWjngcMfebGXaAHa1t5k3DhSVZsx6y1i7mX0X/YtNWe89J2Bz4TUn2mT+2ixVxCVLoydhaPZGMgw6/pFBdUW9E4y6udjDr/pm2GMP1OFQkxkEpVI/yd0O4JDlwpuMKJC7/izGwIzDcJUUM5pgn3mYrFID2edfEsHfm+Wh6tPA/nWA3YA2STXm2i1dof2ffEoW4Gb7BGY9YgpQZGiFBlAmbWm3XdoCLAQgUdkPpyrsC7Wktas8/e6fNUS9/gQFPoHp47au8B/cj/bbIJK9Jc3Gd71W851q0/XZT9IDG+ThSjO7L5lxlREA4tCABy3Rm9NCAXM6GeBi9+2VFyniGxRINfHS1/6OC49z2Jo8LoRohDPEYyzKd4mn3lkKQcv/6oMmWGMl5QHJaMMRdeKrJeGAU6tgnHyN94JOOg6ngyf7VdfjYg8t+UAWzEWBvbWVCmtbIVLYC9da8WsvUPqMYngzvQaUTPaxrwRSA7plTuN3osw6FWBlSv8n5R2OpmMTPIH9ig3XLYUh4AfX+H7nQVrWWpM5rkci9y+z37QZvJ2CDg33CyryCOdv/ky3NpuOZJ2XHv/UGpmW4Gilg/usYAYONGqPdefOeBddqOJfN/NBu/Htvs/c92NPt8KHCCKWydH4UKKU4SbAr8RYO4DH5gI7u6K684x2lYNlSBlROodgOnA5n1xbTjsxcaHI5MeTJoou1ULBrkcSQGjBdDTyX5HI6LcVgnF1g2WCFqw/qXIy9nRy9lmlYeDVhgAnQE927b1HbEePg8CvBkl5Rk+6DMGQo2wel0fxA0HS3wSW7yFcLOgL3QgNR4//Tr9sMaA8jcItH1nnq2ZG0lRwkLWsh5wAFIWSusC8HWS6i9vVQT6hdXpU0ax743yIZDajK9j223PdjpVmvbmI31VKSb6IfQv2UUCUMMjZrvEkS1CFjjcW7RwejdZdgPMg4x0sU2Z59YcBuruKwEdGp0SpcPe4+uMFm8rj8OOfYJxm/HV4ROmtQ1vbnoI5kss/gz9XBesvtz0ExkFuzdcSMm/xB8KCGo8Xa019rm6Obne+srEjwO0Xi++3KS1cfDXGkAB+2DRuUhyDpmXArNVFL4tKqcLwFu1WRhgDuKKi+QE9sHyMR9szyMTYUuXIA19S0eNCNSsE1fNjp/gN6wl6CJX2IAt0z6ap7/QZs3OHoAoLV3tUD4rIA0zVnmAH5unIG+wIQOdoviWDxKFcP4krfzdt/IxzyLdR5YwOepghIGeo7ifEEEZtB9HFK5JXH8/nCPkcZnr2eM5PKvc8yWM+RkutZcRfwzWqG1xGFIUS8nA64ENAAxOLb+SQ0k4y+UsPx37rs2Ft206C072pKepbDhU+RAtP+Yyvf9dc4Uq+HmJz8LBMSZvzdW3EvFRZXdp5DMIzVIkQzVdM74qDFabNvJxImHNajxJ0CwQ/B3dJ9xrdgsjlSn53nE48IW2d0LTc9/iBwfcTIiqrBop4IrGeuAnvkCHuDdhDJxmxoPT1uoJgFHoS82bDw8EBSM2H8GTC4wD256iK7AFyetxaxscIk/ESXiu3fhFPx/x4eCMDRlyLWJ1NKffuUIfCSdOIKRkVVgTuY///FuooslRxGi/Uv4RU6wogTNw//wj4OdC6Bd3rNNUdsaE0a3DRnNV9Ebrz8MeWX/lX+zr1yp2+vKJpCKeeBMVQlELC2Hr/yqeAoGnQfXiwvTEZUcFZo8YqRmPx5xmf9VPh++8oBYN70Nwr+TvTbOuMCUGXEc88NdOWJjv92fJbZDco92quKDFgwoenGofEYZ4sBl0YGLSMUN+0E+OwqC6XyZU7BrPYsIQbt7Z5XT/dSbqFX+49PzH9x+3t260BLjRreIItFHnEw7Yxs5bfHIvRcdsIgoYiFa2WSlZCNAwYpz/LQNoED+iP2FgxbSWPwfpEotF6vhKNmj7yJLzG536PLgSX2HNMX40qB/TKo5d7nmKcm+F7NuBiprhXujNpX8UB2/eo/u2766WtvycNydmhqKzotZZAuQgUYLp2trS3JgVI/kGsb4XjCgRYP6Qvr7+4kVGtsyemyE9X3ZklpV8H4l9d/XzpYkOJmcitw/6iNiWzx6rSsnql1g6OXypTnDaSE70AwtKnS1wFiZQ/nggTKu0quY6DkGFBXi1FgBn50542KKJ8ASjtJQYFFJZXPE5a3zOJHNIFS+oCmcy/hHJF/sUXj3JItUZq1UidI776j6bgnc1vh1fSDLkcn7gxLGWwgJpgUPsbGSCqB7P8Yy1ZDNv10wUtN66gQ6bAoNlYQc8W+VpqhHKH0ht8jw2NTW2uBYPlrS8x8qTqcxnqrCK8jyDMfjdsoy739CQwYCX/Ys+q8gvrfo5o2X3zj+Wx3vyKAOZssRVSeie6KUitGfp0UShdgVbpDbc1HwPK6SWAFXVY9bCLwC6RX3C3yJqHiZZTBjNYZoJJ2CPXEvG4JWygGdG6oFQSGn3dDnmHjOt2O2WUmt+0qxU9FuGth88mUKIOLNMuQXFQxUwEo+RS3IUPACxFb/Oi3cV/PTTSWfeHhLNpnAzRREenJlXjoJkgKQlYpUMYsBElR6BtuN/KqtDi6TO+YXI4lndwBwY3emm10uvgZw4ijLq7rHpXKvfV2UiRrRPBsoZeeP3IgKv5Z2kH7Hzy1BMkYw2BFDXOw0Seln1hyysWAfhG2lOspAGKF0r6rC+0NLJy40gAa3juvN7HizM3eGZIIcvoqHHLyPqRgb5KEbibkq4ITDeTA6TZkMQjs8KBSyXg1AlxbBKh5kYT5GjDbZrqvu/KTqvQt02Kvilvy9O4roCDNdi8LdqOh+NwLmTxtYszmCppkA1HXjCwEANnyf5LWjcxoKt2s4mJJNayT/MtkJYPEcX7QT8/EnMBHCj15lEt5VNKd2vqJ6udCQfalUyBv7DREtSqxKLQdyDuFk0p9N5aByDzx3GTwQKrrXew5rVMwYMcB839jMB+YSwMpBRl2n8vUyOgSW5tAL+PQUoOyeP/eoG3OXp5DbbCS5YF4lo4DoFYgYL/7TRVPQ2U8FdDPMNtHuyerwjMA276NoedQvCld9mM1NS3Yomqg7GoH2IdQ5Lwp6Oy5uKE2WIiSfvhxt57CrCBk96TETUYM9HMVMBKyufYvoFd/+2h+rmjHxNUjNBbeHH2sQjmuUg/R3/6cvjT+YHwf4rPG8t3XrxE9840Nq044abcTvyxLOQEGDXfQzRkCLgoyebMGUpadBjm/oV1l81cC2/leLeXD2nEc6dbKWba0w1Sj9/+RcJuXUJijt9HcV4kLqLKlvL+GbiDLcsYBLRz2sE1hqZmTOlBA8aOEsXysxMb1QsI05gss9vaTNBLsX1cIA1DBtVREo1mTLk9b4PovkpbvZRIoLg5YUX5ha4KdDqBtOhrBfDcAr8S99ygOqUGly3HPPTYLH4e7B22CsyAvBy7KMiV/FJMkVvejTde+0Ajbo4hbihPqbYmDgQYjPPWipdf91jtLz7z0GGZZi02WKFAZTt7dhMIppBMPSE2esgcRB7sAHPvhVDTRRmi9oFSRAepWLT06QSPeVB73lh0tQ6TqL1IOnCE4LLS6rjVvRJGR87GsVgXGOVaR57gud9BwXKYP88sIyMQvr0fcn/XhVguZDv8ALdAmifIW3o2yM2jcZt3Ne58iWKq+MRTvjYodEbCLimiOy4SncTCoWRxRkvp740wCEYM70hTjX+FJhLcM2HTd/QtNeRkfa11AymV8Bea0XmjcFd1twlbQb7g17etNyiQGGzxj74+KKcVolyItPG1d7P8DtCf/6V4xX7YbuDl6a9Ihn3/l+JT/Dz6GXPTEUJkVm16gGS+8z6seFCDwkSZZDtfmTOhvEg8Ogi/aWFMpqS4wd9LWAA1u98VyzrUxyrT2hK7e5hM4Vk9k5cE2YnYHfbvePUQt8C+Jef1EFWrYr6ddVWik7KlXwpguCpbj3gNCwbyt6CoUH2vLFPd8bJrCk4wVSKvAYBPJ347wuDuedPaBCYa2CiyBo09FtoHPCNHxSbai72vXEscmD7lMwBuiGs0UbMAzaB6QJ37tqljwMk7trJsrNyjUJSZRyFN/imk0tmx+u5Zfm4Vkmkn8CRIzQctHThCrgAkdW9+VD0K7aA0fULWCcGZVUCUgdaJu8TAYSbNljxSRdyO3TUOVZooyZBfd1xKUReBdUxi1Kk0cAFdNOjZKuD15zjWfZ9UTSTbY70jvMxbdBmbda1ARfO9VDM/PhqQKzpVpRmeZGbnMF0hJ4YMDgsosodcUYbWpAQsMjmHPog2OLSZGNooaDnWZPXzgXjCBPqVtqoCP4yVD8ORD0VzKJy2oAQ6SrJvcOW/QTvwmkkpnvKBe6DYFaPt0JK5kjtYyzvGO3CuRGKQULOEL1B4I9HK57a87GHTNXkIYA5JpGhRe+Mg1HWEp6Kv8hfGI1QxZxNe5jmEuopdxg48uehBwww0Nsc4TpU2A+ZqdwtFZRVvxk4DGWJ71Xyahs214/QCWDAG0sNLBurb4JFXdEum+XOZtnPzqFT7ivLAGa6FPefzHukWp01YJYISljWOn/CW1vh1dTajPrbte+DWyIrP2ozQNDWrMrJMA+/5YEIaJt2PfQjA3zJcV2exomzHkJooRr8+HZyhZf3KjmeAyUXkYwPHaOdWHjJnuuEBwTq+PlNMhs4deOIwA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 name="AutoShape 4" descr="https://images-na.ssl-images-amazon.com/images/I/51GUQlBUAoL._SX403_BO1,204,203,200_.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9" name="图片 8"/>
          <p:cNvPicPr>
            <a:picLocks noChangeAspect="1"/>
          </p:cNvPicPr>
          <p:nvPr/>
        </p:nvPicPr>
        <p:blipFill>
          <a:blip r:embed="rId1"/>
          <a:stretch>
            <a:fillRect/>
          </a:stretch>
        </p:blipFill>
        <p:spPr>
          <a:xfrm>
            <a:off x="614556" y="1548657"/>
            <a:ext cx="3810000" cy="4752975"/>
          </a:xfrm>
          <a:prstGeom prst="rect">
            <a:avLst/>
          </a:prstGeom>
        </p:spPr>
      </p:pic>
      <p:sp>
        <p:nvSpPr>
          <p:cNvPr id="10" name="文本框 9"/>
          <p:cNvSpPr txBox="1"/>
          <p:nvPr/>
        </p:nvSpPr>
        <p:spPr>
          <a:xfrm>
            <a:off x="4791020" y="4933033"/>
            <a:ext cx="3024336" cy="1224136"/>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r>
              <a:rPr lang="zh-CN" altLang="en-US" dirty="0"/>
              <a:t>数据架构简史</a:t>
            </a:r>
            <a:endParaRPr lang="zh-CN" altLang="en-US" dirty="0"/>
          </a:p>
          <a:p>
            <a:r>
              <a:rPr lang="zh-CN" altLang="en-US" dirty="0"/>
              <a:t>大数据 已有系统的接口</a:t>
            </a:r>
            <a:endParaRPr lang="zh-CN" altLang="en-US" dirty="0"/>
          </a:p>
          <a:p>
            <a:r>
              <a:rPr lang="zh-CN" altLang="en-US" dirty="0"/>
              <a:t>数据仓库 作业环境接口</a:t>
            </a:r>
            <a:endParaRPr lang="zh-CN" altLang="en-US" dirty="0"/>
          </a:p>
          <a:p>
            <a:r>
              <a:rPr lang="zh-CN" altLang="en-US" dirty="0"/>
              <a:t>数据架构</a:t>
            </a:r>
            <a:r>
              <a:rPr lang="en-US" altLang="zh-CN" dirty="0"/>
              <a:t>——</a:t>
            </a:r>
            <a:r>
              <a:rPr lang="zh-CN" altLang="en-US" dirty="0"/>
              <a:t>一种高层视角</a:t>
            </a:r>
            <a:endParaRPr lang="zh-CN" altLang="en-US" dirty="0"/>
          </a:p>
        </p:txBody>
      </p:sp>
      <p:sp>
        <p:nvSpPr>
          <p:cNvPr id="11" name="矩形 10"/>
          <p:cNvSpPr/>
          <p:nvPr/>
        </p:nvSpPr>
        <p:spPr>
          <a:xfrm>
            <a:off x="4958757" y="3983584"/>
            <a:ext cx="2680948" cy="659150"/>
          </a:xfrm>
          <a:prstGeom prst="rect">
            <a:avLst/>
          </a:prstGeom>
        </p:spPr>
        <p:txBody>
          <a:bodyPr wrap="square">
            <a:spAutoFit/>
          </a:bodyPr>
          <a:lstStyle/>
          <a:p>
            <a:r>
              <a:rPr lang="en-US" altLang="zh-CN" b="1" dirty="0">
                <a:solidFill>
                  <a:srgbClr val="222222"/>
                </a:solidFill>
                <a:latin typeface="Arial" panose="020B0604020202020204" pitchFamily="34" charset="0"/>
              </a:rPr>
              <a:t>William H.</a:t>
            </a:r>
            <a:r>
              <a:rPr lang="en-US" altLang="zh-CN" dirty="0">
                <a:solidFill>
                  <a:srgbClr val="222222"/>
                </a:solidFill>
                <a:latin typeface="Arial" panose="020B0604020202020204" pitchFamily="34" charset="0"/>
              </a:rPr>
              <a:t> (</a:t>
            </a:r>
            <a:r>
              <a:rPr lang="en-US" altLang="zh-CN" b="1" dirty="0">
                <a:solidFill>
                  <a:srgbClr val="222222"/>
                </a:solidFill>
                <a:latin typeface="Arial" panose="020B0604020202020204" pitchFamily="34" charset="0"/>
              </a:rPr>
              <a:t>Bill</a:t>
            </a:r>
            <a:r>
              <a:rPr lang="en-US" altLang="zh-CN" dirty="0">
                <a:solidFill>
                  <a:srgbClr val="222222"/>
                </a:solidFill>
                <a:latin typeface="Arial" panose="020B0604020202020204" pitchFamily="34" charset="0"/>
              </a:rPr>
              <a:t>) </a:t>
            </a:r>
            <a:r>
              <a:rPr lang="en-US" altLang="zh-CN" b="1" dirty="0" err="1" smtClean="0">
                <a:solidFill>
                  <a:srgbClr val="222222"/>
                </a:solidFill>
                <a:latin typeface="Arial" panose="020B0604020202020204" pitchFamily="34" charset="0"/>
              </a:rPr>
              <a:t>Inmon</a:t>
            </a:r>
            <a:endParaRPr lang="en-US" altLang="zh-CN" b="1" dirty="0" smtClean="0">
              <a:solidFill>
                <a:srgbClr val="222222"/>
              </a:solidFill>
              <a:latin typeface="Arial" panose="020B0604020202020204" pitchFamily="34" charset="0"/>
            </a:endParaRPr>
          </a:p>
          <a:p>
            <a:pPr algn="ctr"/>
            <a:r>
              <a:rPr lang="zh-CN" altLang="en-US" b="1" dirty="0" smtClean="0">
                <a:solidFill>
                  <a:srgbClr val="222222"/>
                </a:solidFill>
                <a:latin typeface="Arial" panose="020B0604020202020204" pitchFamily="34" charset="0"/>
              </a:rPr>
              <a:t>数据仓库之父</a:t>
            </a:r>
            <a:endParaRPr lang="zh-CN" altLang="en-US" dirty="0"/>
          </a:p>
        </p:txBody>
      </p:sp>
      <p:pic>
        <p:nvPicPr>
          <p:cNvPr id="163846" name="Picture 6" descr="Turning Text into Gold: Taxonomies and Textual Analytic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84232" y="1556792"/>
            <a:ext cx="3163225" cy="4744839"/>
          </a:xfrm>
          <a:prstGeom prst="rect">
            <a:avLst/>
          </a:prstGeom>
          <a:noFill/>
          <a:extLst>
            <a:ext uri="{909E8E84-426E-40DD-AFC4-6F175D3DCCD1}">
              <a14:hiddenFill xmlns:a14="http://schemas.microsoft.com/office/drawing/2010/main">
                <a:solidFill>
                  <a:srgbClr val="FFFFFF"/>
                </a:solidFill>
              </a14:hiddenFill>
            </a:ext>
          </a:extLst>
        </p:spPr>
      </p:pic>
      <p:pic>
        <p:nvPicPr>
          <p:cNvPr id="12" name="图片 11"/>
          <p:cNvPicPr>
            <a:picLocks noChangeAspect="1"/>
          </p:cNvPicPr>
          <p:nvPr/>
        </p:nvPicPr>
        <p:blipFill>
          <a:blip r:embed="rId3"/>
          <a:stretch>
            <a:fillRect/>
          </a:stretch>
        </p:blipFill>
        <p:spPr>
          <a:xfrm>
            <a:off x="5461912" y="1514603"/>
            <a:ext cx="1905000" cy="2390775"/>
          </a:xfrm>
          <a:prstGeom prst="rect">
            <a:avLst/>
          </a:prstGeom>
        </p:spPr>
      </p:pic>
      <p:sp>
        <p:nvSpPr>
          <p:cNvPr id="13" name="矩形 12"/>
          <p:cNvSpPr/>
          <p:nvPr/>
        </p:nvSpPr>
        <p:spPr>
          <a:xfrm>
            <a:off x="9096430" y="6335415"/>
            <a:ext cx="1338828"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wrap="none">
            <a:spAutoFit/>
          </a:bodyPr>
          <a:lstStyle/>
          <a:p>
            <a:r>
              <a:rPr lang="en-US" altLang="zh-CN" dirty="0">
                <a:solidFill>
                  <a:srgbClr val="F65D22"/>
                </a:solidFill>
                <a:latin typeface="Source Sans Pro"/>
              </a:rPr>
              <a:t>Taxonomies</a:t>
            </a:r>
            <a:endParaRPr lang="zh-CN" altLang="en-US" dirty="0"/>
          </a:p>
        </p:txBody>
      </p:sp>
    </p:spTree>
  </p:cSld>
  <p:clrMapOvr>
    <a:masterClrMapping/>
  </p:clrMapOvr>
  <p:transition>
    <p:blinds dir="ver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874531"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6" name="图片 5"/>
          <p:cNvPicPr>
            <a:picLocks noChangeAspect="1"/>
          </p:cNvPicPr>
          <p:nvPr/>
        </p:nvPicPr>
        <p:blipFill>
          <a:blip r:embed="rId1"/>
          <a:stretch>
            <a:fillRect/>
          </a:stretch>
        </p:blipFill>
        <p:spPr>
          <a:xfrm>
            <a:off x="1487488" y="1484784"/>
            <a:ext cx="3676650" cy="4752975"/>
          </a:xfrm>
          <a:prstGeom prst="rect">
            <a:avLst/>
          </a:prstGeom>
        </p:spPr>
      </p:pic>
      <p:sp>
        <p:nvSpPr>
          <p:cNvPr id="7" name="AutoShape 2" descr="data:image/webp;base64,UklGRmQkAABXRUJQVlA4IFgkAABwlACdASrcAB0BPw1mpEmnIyGirdhc6OghicTgAq583/hN5fWXzeSJ3lTV90nyHmaP0en7+/bzHnfdOs/le9K5IU0P/bfk15y+ab6R7oew9lL4x/Q77k/rvzP/t/zI/r/AX5p6gv5Z/S/9v6Z8Hnpz9z6BfuR9p8z763/t+kP2c/7XuAfzn+xf871p/5XhT/cf9z7Av87/wH/t/zPtIdsHuV/av+T7Bn7FdaH97fZd/bdKFeMaI3Ecy59UxIDa8rrJZxcHK0tjfZOjZI7fwmPvT3bJMdh6d4JsosNU4eVkhchS/s31HUeJYzDojA921BWWw4VuCS+O/JC9hSLue6MLJrBp0WLTADxmp7zpd3rhMbQhWu+L7o6NVRLkSX704/6H8tb+7rSdltlrg7yz28KgJpYXu5oa6U1hHDVZZiu/HwK5/ZpAFb69lAFvnyi5qSB9Uu6b01EpSBORPlZdO9lcc2EoPF5PkIkIW2jv0X3/hQmHRnoQBbg1T6F756fY0jwj7Va6m/pSk1yrr5px7BIdH6myibt+mopL9BrRpnZdnd6rXxyenwEPla6epwDZj91+8R09wa41QNnZqABnPtFl0cATDCLGv3X9kW70SjKukd0AqtCtMVV7ucSI/YBJYswtwV+S/CJv2sG5bEAQkZrmNF2z02z2NoVtOt+v0y2Sjb2OzVmQINAnliq4d/unDV6cScPMO1bXGHzTCq9CRQgOJWW3ipXSfTELsfgUzugdJLqw9T81fCL270da6vfah4Zkl4+g/X/8/xVX0K9KuIkIjz8EZNFrA3nftrq3WXNjLHbGhk/twpUzKuxmva51Zbg8PyQc6CNwBpjgIWYS3saly1REV6YJjjr3wDiwMk5l6xnOu1MfDmP8kPWOsMIn79xmMZIYUAp3KsZy6lDQw6wYW+FvdYHaqsm/m6rgsgYmbvSXBUYZ7vIC6/JqXCwn9CFbam1WVAKpXcABHUHC6YARgFWgPxXSzLeosB1eLl5grEfFC7Pl9G7TVcZinfxLaCrorEoHodVhvVzHQi0XxGPBV4FdXeo1fcFIaX8fZ5F+HK6l0oOevcowqthB/d0s/8FtWwK4WwEWpZLrNnosJ4+EJvFjL28BsI2C4Q05g2e7RME7VsjHxCoyjnryRLTo3CJWRBE4bbKIvFnemAsoMToLikuUV5U/ZFpx4IEOeCrdaHxJTy1gpcYJJRe5KL2ZarnuYcRmLG9kd3PQkMakFsKWTV0r0jGon06PnMfjrdu9eDRI0ThycsnDfnDgVkP6GE+k4oBULBqWx5XNf+TJLmL6eJRdWe8AEizYgVCG0cSAIifnknm1qMhZJLwlbC/CkiYxWI873pJtNv7vdnl96lp7M8U9kSmCkAXGd1SgUefH7XTB0dOKRkdluE8dJiwyvgXy3C1Rfn8E6o84QZtK6n+r27AKPyPt68HokiIozC/AWuVwNeKD//xswZLG4egRTVi1SalgFWjHY2dQTncR4Gnnt2xGfXAYFXCCY2fC2UDgEI4Ho7zeIim+9UabStdPlIz0GxodmS1OHg5Zcx5nhm5k9V+wMrHs93R17k7yr3GGohcRn54eJXMqHlvUAAD+2whS0f6psrCu/vgWRy5638lr7Oe/I55/dCfq79xFQDqWsWu0gP6ZSzzloGiRwMq2FfOkbrFPP+vwE8TgsziDKtMMExUd22PI8ug36FswABYEhZlYqpEOOlqs7rOAWV2+9nj1sxr5Fir7jd7qdQcWNwR9TsfP1nHqgEcFs3IamZH4jPsFUL5PHWSJIjV7AEMn/Fg1oHfGxsjHIyMJ+hJ1vpdzMl0n5ETR1ThUKTvl+Kv5xdICUGnvbVlSn0qHMlzgX1081AqRkO18dtI/xBEYjnoLm8d2i8NxlKq1OPubR7dS+SW4MkyrdtvmIJ+VNJp+2p+XcaACfMn22fQEE+hnTh5NTgeLWhG/4bzdkWO+sz0oKVLcYK+7OlReWCMUZ7VVTIqcQ3FSN28vRYcCtZODYikl4b6DNEWO5QecGKcynWRZHOwOAAb/hF2qy1moJSq7vBqjbLqSjIAlq5ACzH6NS3pG5IlwTfR/9i07+I92qn4//3JfjR0UaFF2BffL+vUC68uN81o+zXkKeFDFgs2O3S/9rMnnsSiFnJCoU9AppUiHGnCydfgbf4xSHlSfxXoHdRleBsaSLADg9+YvP8p7KCZnt/x/Fh/ERJBeyrg9srPPgXX9dd1OfP2de0ZtGo8ET/9kG8JtWb2z0gZx2ntGHyJKBUcPtpOAHi4Mpsj8uT9YDLJ2GiN+39xGSsCt34mpJDzcsHMlog9lrLE5C5/AUNCLyTm1mvo932s8HIHvlyY4nV8y1fc4tw02lqG8ekKdwmzJ+DeFdWgBKjN+VYpThxV385Y1H7EXcbetdNN1qVrd97lBRcEsUKoYr96I/nQO1xAI2Tj2+FlWFv+q5+fogojYd8RDk7HtEpHdfM+/wZx+aGpIAK3Ack0Fd61OWWzlVUbK1bIaJtGkeuyY7nNwSn41CCZ9roO/kO520fJS4ZPZXUGcJTZuIilRv5Adat0XFfO3grEdp0/mMvAIOdKfCjVyY84AR83L1cZHkse8oNGs9TvCk2hvgoXKEC+HXq9lpVzLmuPZkWWWz6OlL0+YIf3E8qzFnCCW31JaVmrIQaMIcRVnztpWwzIt/z9AaWELM0/hY3JIjv57CfZgGL9Rt3D/a0vjtcQieK5dGPeCF10vp7sfSd6W25A8BxE1LTUxm+AaYr1JKKMaPEaNOfLBuVyut0zFLKoqyO0UlsTs3MvgCfZV03zAZ062q0b3ko1+0X4jtEy8XVYnqOEpwWliN9bt/y//bvjzmdhwQTjdyzzzbThJVHft7Jpeu1Bh/0v27NUAgZB92FrJ/ia0bUligLg7DMTmPl3JLFKkDznnoYPMX95SQAcXRY7GKymiX1AjHAFn6ckRNuZ+zIseqwa8mqSBMIUiWFxng7GyCEQHQSdVWwDx23i4hn3S52ciYU9szRectsbToE9OhJ4QhgBzfpyYOO2FDonsbRFQAA6dEGS+NZh66lm34QnjC//TthkICAg45FeYvga1XkesMPOu5MLt5dfSlvuXI5dcETTLySAP8PsoSvamDCn/hDI5wQ2nxJbe1Jf0TKXwnaUmxG5Ttpj+keaeLvFOTWv2PH7qwLW+hYt1JCFgEp6cz3o/f+Jl+0XM0//hToxPsoZXIDj9a+qh7drt5aUcqRMpwSWzyUg/eh3ZXQX+FR5ozZhhd5OrXaY1AnEvTItXbQMxqaWypYOgDEm3H5cChJA5SODW0WoUm6cqTTqz/3cqxSVR/38JfbugR4pXllruzikjEaxH7P1Aud6Sl4RxFuWebTix4wIHQ6vXnGMuYeopK3u5AaSP4dZ/wx/wzR5l/JH/OhPtT0LCe2t7EJVfGPmfk0RdJVVwrZdyrtPyMEbpy/svdl394/1ziavhEx6RewbN5umKlsBasEu1BtSxj4QGkLCnFHnJk76M99M+3lVsLLQbAbt2vjECu9jOeix/QHjv1diPoiYNnf1lhWDjU/xUmyGl+bq5/P+YfA1z2zyqNeREDqEbn97hX9ZOrY6YI0OCnkaEpsktnHW1JdBvnKr/D3k/AueYPzf1o7wA0UU9aiHkcgQYd9D1LIreERJZ7/nn7B2Vn+WIL7AmeWYLeDlyCPmoZNyw7UuxNPmsWD71+X/PNIfngXfqAO4PV95Tat87D2ZGCBnJwsModDmKhzbIDmwRSmSs5k76Sf+Z2KNLQa+5i3OIbnTbSWoFn2J1jrZ+Ra6tBXyTZyWiii1q8ZyR+a+IQUPDX65s28+dXPiCIX4tr5QP8meWJkBJQyqA/ygCxKfHlBaY4tw4rnXKdEAyttbNtsVKvreKNh/cCrm+rH7AzQoRyUPwTfJecZXVY335VGXu74P807bLFSlkO3ph+PvprM6qbVXAk/H76Cvnudt1qMvXCbL8Jvhf/gATJhLXblim4EBs8FAsvJynQXZ/7dX1q4DSRrjQAQMlPc/Q2fobu1XMHe9wtsjKAIJDu2xNrRaSmYzwpuggh902ncOl5rIKzxba91b72hVnhaW25X3/rm/50rUwRzgS3Ud8v4oTvvtKFr/oXe4rCrBXGwZV6yrUGNbI0zEkSQnRzs+NdwkbDV3VVsCb3zUEgTgl4u5vIsbN8LEcWLYy2m4kO4PVOG25lIkN49FO/DfVEA3wHX6FIa9Vs5dfZKLnSlLK+HBmkPV9zmcMcmv99Wj1cfkFlhd4jiDFThGhvIptjxDxaw+KW33w7oRBXHyxdDx8tqBU9geP/w+l2IfUlk2lNntcUVqeBBlgGBdfuNcDs+Erw0b41YvlcFLEs36YzvtV82VHMjps4Bf3Wig54L2oqjVZG1HmfPQpS4hi78iNxZauoPhzH2X1B3H8dx2NL6fnXLJQ7GpAJt+P87x9pPcBWAd2UxefAazWWfuNH45+BveC6Zbc/iXFH7UZd3Lv6ILY3Ezfvfw0HG5y/D86WLAXjk/lYohltw1mr+7/kKlw4C/RsxTXaiz3z7isxo/p5L+CP92KNQ54nRNyMfy6L0Qt50YW0rN6PC/Pf44Ul257PrbD6eg+vmhS273RNsVz6EzOofEKUKtXtGs1LCGdc2t+ICqEoWqC50Z0K3hf7yEexx7IE91wbgRL/tkUX4tlqUnGLcgJiNqL2x0yw5Z2gvcnjycCtr+XzknzMEa2Bmfi+7GdSuCNLND4C/qQ3V2Tp79NfTt2xfVIzleiYIqiyC3gpFx931oVNAsO9DEjG8Aj62kc/BLKyxSOVTZcFG40yKmTMxnqPuvczqpdA8YRZfWoAFotGEqUTJvQ8o0XOJ06BVBH7WIJE0Jl00/tJrqbs0uylJ77i3D4adhHlMnLSFDWJ72N4yaIzJBYDB8G+yq/D56pWqFyvOj8PwPNKV8yi+bSl3ehnfi5Kd7WBeZCaJ58RllG9XNQ6fo/GkadKRpWKy2D2emjDRs/fpdkKY+MKqYvvX2f1ny9bw0PGmh0M8qV0z/7zkzvzx0MVhhaljRPuLa2MismozMlPs7TxLOWhvVDTiEeGd4Paj9z1LlURPf7d2C3jS/f/B8HchAr/fpUIllab34b5L0BlNUMyDo+Z0Jep/2vuW+mAwwFb3H30Rqihtkm+v8bjwN+ixWHkOswVBXJU2MdRnERNqfyLpyz2BiGSyoXD1tVSKtdLZ+7ZR3YKOsZ85oRmSfII6zVqG4EqQRwFZiPqPgOdOCXBZEV+MpRO3XIutpmlSVFuXacg/BEjefIhk7dQFKzpTqW0c5GTAh8pOCKjjjx2joQ0ECy391W3TRQZKrhnR98o+n1gyB/8mqRnf7CZ8jdxsG1ut0LFmFCBhSjtgU8WOqmFn9qlp+ZYqtCuwPPBaNrpZPuWgf0u/1BlU3sNKDKhTVeZ4K/olzBNPJk3H4QnRjsobauvLGaU/Ku9vtcuiVpUBY5njwib8zTQjdriNXgqpPAGJs9dUJtz+1W6uHQ6zaA59n5bkjwdD31CB1CPDIkjslsfw0zwOm9OuBeQ3dWEX7Zs/wUMKidrBeHtTfHcpffjlNoynf3QON68UMhUmg6av9Gc8ZpKePpk1ij07DpG9ODMoNM590RfodemsFaE9V0X58dZHMhvqnqospgvCPQUYNjxlvuxMRTV6XsoUXBsPPHcQPFIuSS9hkdJj8SyXF+Beo+sUzZZRsXFAowJrGm5IpDsgPG3rG7otz4WotLzBHKv9+9NNAJLM3k81/tl9tdsWWshwjbKzM0k3cBBEeh9zYTu27LZwYqfhfgLjo5ini8TMCFECLyqXcAi++JEq38ubjhEhMzqXc2TAzbRyGxgCt7zdYMJjb2blUKNlvRiU2udDir2jH6NHXVQOFbsg9vYb8W4LqHdhiAppwR5VzbL/pa0smLyDkn138wwD3Nciy/ZuhfkHgyN3zrr69sGTcOsOpEn8QTgV86B42KY7HepkzA5J8XSlDXTofo6iE6TxYYFinTs9TExQLRc73kxyWo/lX0Fy6R8YhAr1NePEagL0DMb0lkOkykYLTZgebDp55zhTrQ3RRHakzU+lZC7QsNyj9BqMzsl5k/i0YozqzbQavM9cb7gRFpb0tqNbMd1ss76UBTH9kb+XI/LswaEYMkaAC1r37BATl7kUmIErxVvMR/HUn/6cRqqO8UD83IXa/lXW6xB2KVF2oedvTa10ZBUutBWFXuxnE0bZx4krwv1KF7KuBpvEHjKVPndmgXPA1fExCoh8piR2eGIOS3F81XVjxGvOl8rFWXoCMi7mWDTJn0v+/E8OTXrU2AgW1/ONR6r3OOJpmoPyqc3IbAZowvx1mBotxkCu+YmQdkkUO4oqkUx3+88RZwzpALTAOjZQc63hrd7+1sb27MVMnGErOcA+U4bSb2ceEBWIkK34VvX4JKlzjrr1t6qwpYoMJhbrAed8ikIdyPx3Weg8inIgzWb1R1C6TIiGTPcSVfyOLuSQZkaiaBas2hQSyAmXd68xn19AliGdVk2bFsVPU/O8NHPgGTRCx6cDFAQMiI38jAfNM/fHX7PN6e3nZ3TgFFwyaU2/BOBuFgp059pqSTjjIJta47dhuEajw4kuw9+eq7u71ie/Db234Nw37CIDbva4tYTREkptBsOake9i/9ZhB8JEfdcMjU5IZh1qQlVj4+0X+TD/gfn0FAdLfeTlNkkH7GDLn08xUkuP6pTtChmsZEJxi5JFZtu1K0ReE7XrTSRrp4pjPQetUicsqFkIlSCF6RLcrALX8C7JKK5jLk/rLZYwQJBmotnqlM+ix+wHuU8lFJXMYBzJOWVCarqVaWi9rvEhJwLrChNlcq/VC5a+q/TIi3VyvrhBGOzAMdDBNiS35fwOPSbsxm/P0mDbTKkC5NePfA93egTDRf53HNNJQWXIVhbH0Y8praMaSRIrK4V0ufW54cr1zqQ4kIqoQ6V0T6hyYeRRdVGFWQeKA3hInb3AA/pOttnP12ULJbqdg1HNRz+8exAmnTcdFaP9aGcKC6a2mKtfmI5RIybBCpsb14nyOAoKAuGJI93DnDusveORITSfb43NqB5kdYzcH/0O6QESW6+w5OzsbyuJ1PYCungNE3lw2PWv7C5eLwlMZg9mZoUYJUaYs0q91NYsuTr02GmxvEkLBj5OYdNAUgE3LIYdVUoU/CJG9ggFvd7zcZeYjQgrf2DvZUijTbvVPAvRlo3PH/knXwVg/Brdh9By4igpMQnXtgcUolNzDh8f/gFCxy4GjdJGiWNOE7UqgK7Q/RGjgKl0NN/0kedQmd6qEHixdbpsHmQggWrXZCYCkQyOBAZyorlIq1OyvXWguXZ2kG8IXY7gZKGBfCYX0922C7/1uukAksovpFPVwK1TK1pDv4pXvH8q+/SevB6Fj41V2GZBYE/6Yif6Vm1MBJKwEOx5qfWEHOBiCdb22VJrf+jEB6JUJ9sB6zN+RODQBGXwHtB4TkNX0ns6iaeyms7smP51iK/MAdBl+siIZn/5ThRuWB/3LAAuqz5FkizepKkAAPM3o4uC0HtRPldBirfpZ//ZI3GhQp22P9JGZIylaUV0Wu6sq/e/E+46pC32Io62YnArF6qTZdtArSitqap/y3z2xrMROCeAFwzXaGCfPRNU5oxNGR7nYpGPj+BtUu1GAyPCozy0zpXs/+0e6DkGntNpns9RVG2++tAKxZwT90mfrKutgGph9aqSLaxcCOBOeQjQ1Y5p5mcx7R+o8duEXhloPr7k6K1kPzOsFgQfyYyL9rzMlK/NA7cPDhmWDaoiMazp3pYBbSQRJEtRPk3q90Hnpkgt61eY+Jpkj0cwNXUnOPVIhNaY7jYXpeOWXr3iybtdrgqa5aY5dvPfg+47W+9vG3PUNqJswgI9F1bXxvSMlZ9V3qu2aIZV6/WHSI6xVcp2eDGf9f4grkg7bzBJhTq+uJ6TRP06GuTN8XkGsZgiNpPQ6fjWRZLyI6SJ9cvk5JHbnS5KhvpOcXK43pr/lb7mm71ckMvPXB6m0CgPb+6H7NAo4ptsXd9QyRBZLqxJ6ArHRRXnSzX0y0TQoBlbdLuhxwxb+wX60z7+8jJNywSOB/Zo+kPBNhJ8bRAuGNOegQOTHhP9IDHeP/7tMlIDQ4U/vJB7ygvRLPfnpB4CDEDh+pGlL7VkXp/7qidBYAFaNy01L8/gGZaszUIsrmZzGvx6JFsfG7sZOPNfBgG3jxZcmu/6L3FUcnn3WciCkB3g2QG4Jcb8bkaEdRX7/IRC5T7X8pHwmCDog/zohtveKkGh0YK5BkQHCd0qyEtyXaVINnl2lgcJVVVGHD0zDikrEIp5a1w5/e2VO3onw3V0w5N5tgL5DwOP/EI5izKYe/9x0E3hSCuwrLwXRzj0rycOjGXrOr7SVibGRgpsuqSQgOT/FlS04I74Zpm77YK3Dpu0cUuVKSPgyCq9NnEnhiemVlMRZYyaaSVE789YNSYFzMRLRaDT7q154cn9rUw/yIYSkAEtAyc50Y6rKGATO1qSdLqB6eK49JWLxs+x120nabBcH4MchbNcybNCmzjec+KLduEFDAADAsDQQT/LXNKs47c8PTRlsWLhDF/z10muse44t1SVOAvI0p3xKoplmGA0HYd9I0N15Bn0xYobH+rGqKkuS2yNgjpXpniDWTdMrNjwPtlEWgozWLVYL32SRdmE3jj5q7hoD1Tdpndf3mALyiuE1l6Tte1GJSdeO8VDiZGsz7B4ew1gA88zYpDD5h3NdCfgB+buVwysNOlyTbk/AkO8TSzrF7EFE9DYJMsEAYmpQjv639aaCR05reDs1cNCyRqjbkA002OR20Dxl+jQAMS+vbIdY5Bw19T3kpSPliJFSnBmDIESWiCrTE9aI7mMzibvfPwFTVayjHoBixoiJO6aaBPoSMTQAKR2NMew0VF9n7mCi2C716nESp8PQ7IbmnnKppYXDlCPdIdpHW6DDk0z4iYt55OLFckcyZulJPA4IssQWiGaSUTuDAOWNMSYNYWItOFNPKOO8Cgf2AeIOrAI6IRqO9F2+LVbUpyBXptQNAJTCAzjUX0YPVAxGsUxG8StLWldkJLI5FambaCr9iULmpriBojb2hKMi5SM+9t9ZhH7TdKcEHaI94Oq+n15AGINOOvhkj7LG9DufTM7MSiUimCyMpgvndmN3bVahmh7KFVsYBA7oB5dXDuGAvM4KNmvUT/24qmCIks7ie8nCk/df6002rkisC4vFIj5/OAONs1//JmuNLLYGKW1kuWJzAHd0oJX/l3RzJgOpPWGSwadR4tuISG65D1yD8+QCw+gbeuaQx47TBTfmj0WGaN8wqOtRel0WVuqXFtjNBCrMwanIGNhnwTRczYzFwTaoswaaUf4mvAPSiJmFwBVusmd9Pp0/23EzqWuiucSFYJw+hBxDG9HF5TbxA68426vQeQoY9AzJ0M43H57LilI9u0vR92y9dC0a8FeH650EGiFY4hDMv8zIiZZhGGIAXxxxlVeR2NfshP2NGjIBhZucQKrXRDDtQWbLX6hOrM/Crl4DF02RW4L8orKCzbf1sE8lghT+pbOoke8sh7PRLIrjoJdBw/eBmHHJ0orGhMM21FGwIc/0XUfKjao1+CtZ3e4P7e46lGTGibgA7LOnSi3c3RJuhF2fn8+HIeMV99wXgbRO/O2WPK9C7EgledWzKnPi6iFsMR5OtHFFSf/gD5+vdVbS2yCtcFSmK+yrf+wqpjszrHXdjjpjjwdN9By5lxboEgy0owbZ9pUzVw5/CdZS+zWk17fvmNk26UaglD4YJFJYUnsj/Aph5RHRqiRDhanCj6qBJadlXbnEzsvlwt7vdfRFO0PSNXkEBRr7tR+Q6rPsEkAagAYF9ccH2AflzuF0tXM7Ff3R69Dul6iuQ4ufZuizRqbHAa6p6IVU31PTxeVTcFas5q6Ad4sZo2VP+Voafbox5TeGm2h7C9N3xI6zAhQ26EOUm2AJ0oSS7AcaOyGRl6so0KyKTqomvP8l6TwL8L7Mrm8n+bVnXTaU2W1qrCLHKkgyRORgXe0DvL5U6X1PAAG7debGV6i9mcPxRn4xvCCDUaEz1YtMXT8Th2WHIKthWDrXxIsgcPDjLkeV1O/q0UesKAM/w5MsBfJQK5dqT2N0lifz9F855nDhE8rUZH5wb1S/Z1kzdGdzllWZUK01pTItgPyWBzitRMjo9YxVygJISkNBtVbpjv8oFnm+40puds6xG1KcoYZRmRvdtpTtVQWNEnkbvfnjlQ1rtDAuQPteCWjVT5zybVakhuaEuSrxzkUO+a5G0YdVl9ak2cGodXK/8qaopd5cCNVrHmX2/fzbM4zgMqiv19OweI1Gf0Xjp9jbR3Oruhc1Mnic0mdVmgHD6F1aME5ghBqwzFt62yUlWc2Sv05H/eHoq5MKjk86A9/a3c3+gXxzFqCHAKc37IANfMxKFrVRhR5tjUXHeZEPmGrje5jH0Ud7xv/3Tnl/x8/y71/+DzVb9f+En4EO3wiw8R0gewX9Q9mBw9IvB5gZyFTYW0u0twU+m562ZbF2w7DBek7fb1bUlITEy52YTGIAMFB9s/LHLSYEhi+sza5+aCucJ1cOFgKRt1HmOPwDoDYRZXKaWUUQTU9hiT/4asPhV96kB3r7vyUN6k+biSUh/DH2xwRWu6X0MoZ75OYxt+yIlHEUweVEivYqCM6Faf04xQhYB2ydwdIRHZl0auIvtUrbF2soTq1H9ccu9ZQgD8f9yspozTsGQf0fnTymXSiYtgTtsvof7VeUMpm3Ce0Ci9K03Hus56vSsS/KLDoVq/AGRQO7ZwWJeV7OXs1arQePMmm8DfVSW6LzWEsI4urf20fuz3xL4GCY7K8YUga53iYzRwzIhdnl0Eg4hUVjKlnOV4pdMhH3cLEybgOPdudoeeBjookKsIeUowG2x09GRjJrn4Lkf67ntEPLJUDoMsiVD0r372wPKp79hgxWT3iMp7PBcdr6sb499ZSmpfTSeHya5F7OoJ1AVa4004/2+xLcj+xs8KiqMNteBQBZNxWKOl+U0YTxEfA+3q3NMQ2gRsisHFpzGKFds24zH1p4BlZEFKNcPJyqdZvalT6e+srA9fUa2a6kw3LrzDYpuKpgUus0/2shXLAD5leml0yStgbmR6ON93ZHEOEeamPZBan6kQLHFoUAtAwVlYjlU+/jR3eNFWPXXN1UKN//xBpFafaiUxUo39QR/jL3AaEm2gMgVJ415G9KTHp4jjJopYqyEKU5DVTNXaGxrW6T8IKTw9CouXKMQ7Cy+52xKEkrWCpLNzKmcH3ekfqulbTQmOc+oMHJxyFDqVZpTTZMsAOvgchAvn6k+k2Prh9Wg4saSkC5TmVT9S+09Qj9AerKp6YfFHw+o8gK7yyYBcdw2u4ijprcwdQ8+ExlfAf+xCOmGRlEc6L05ufsjzMAPC9J4kYO5qJfxqjNHN2dYv37Jmr+BP9ejoSQmSaDFY1Us2DSmL72kLOcGkonzndMZE+fKrQ/PJpP/GRnyvo1vZl8dbBZNty4MAPTXY3KuxKCAzO6i2toZQZlClbIvetMChFmwHJf4h53dWcGNZAl7oMKEW/aEMOjsfZH6TY7HQfS04XqpBk1wBzn4HLZO1W+GrBf8yATTMysIdiT1xlICQMEzFDn+gpYfEh10PoX6UjnXKLrL9/roMbpWNkX2etdgtAKTZbhiaBIFdqs7p3pnbpEvugrqkwrU1j2ci7Pxqr+YlVHb9YhBKGtt9N6oxL7FO4+ow0RHEFmgteqRK3xaJmXxd7We3jkuYEEEQjKJuY5S3ShWKf5WXE3TUCBo+CHN2v4Gha24gVPsRqN5bGUtZjGwO2yYIa9/Sb631ECs8l9grSpSglEN82XH7BhsXjSusqv2p+47IZJx/r3UGAvn+USG8bQV+gshuRK296MsaltPkhaNa5zx60c52iqaf/D/odXr4Jq8wRv4+IeGZ9TuZ+FEqINmWd2151CCfVH7F+9ads/02lLCZ2yE1BS+c9bzgqpOLTtvcnxj9wPY/n11WcU2WqD+iOrCuTJFnK0v0AdE9ixNZrV7UdVQbED5+3LVFArTkVQCAcZwpaACG8B362TBea7c9vzfPrXrSOWQrwc0Mui9TlGo93kEaAMaVjih8uf+RaQxRdyqpu6GU4WeK0iy1rS96psGqH7abuNuXN/zxUJl77DQKUSK6eSnue+RttGcXxEdcCHcQ9WUgM2aMX8FVI4xm88ekX/bNjrT54dYDP9DsqOwFhEUnertiYmbX0ynIp+7ReeH9cmDuOVvyNjqbXl2FWmVCkgUAHvwZXsHNEgsJoXNXiqHPFXx9f0Av1da/b2GWqNTXY14u2pTQVaw5FlomAdtunFtkorrwNomcz4uVz/BhAUEgAtZwi6kqAAAB05OabBphYA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7931" y="1488977"/>
            <a:ext cx="3700438" cy="4831900"/>
          </a:xfrm>
          <a:prstGeom prst="rect">
            <a:avLst/>
          </a:prstGeom>
        </p:spPr>
      </p:pic>
    </p:spTree>
  </p:cSld>
  <p:clrMapOvr>
    <a:masterClrMapping/>
  </p:clrMapOvr>
  <p:transition>
    <p:blinds dir="ver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586499"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94355" y="1497491"/>
            <a:ext cx="3709557" cy="4577216"/>
          </a:xfrm>
          <a:prstGeom prst="rect">
            <a:avLst/>
          </a:prstGeom>
        </p:spPr>
      </p:pic>
      <p:pic>
        <p:nvPicPr>
          <p:cNvPr id="183298" name="Picture 2" descr="Leadership Strategies in the Age of Big Data, Algorithms, and Analytics book cov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79975" y="1497491"/>
            <a:ext cx="3030287" cy="45772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blinds dir="ver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4"/>
          <p:cNvSpPr>
            <a:spLocks noGrp="1"/>
          </p:cNvSpPr>
          <p:nvPr>
            <p:ph type="body" sz="quarter" idx="14"/>
          </p:nvPr>
        </p:nvSpPr>
        <p:spPr>
          <a:xfrm>
            <a:off x="5595938" y="1"/>
            <a:ext cx="3498850" cy="214313"/>
          </a:xfrm>
          <a:ln w="9525"/>
        </p:spPr>
        <p:txBody>
          <a:bodyPr/>
          <a:lstStyle/>
          <a:p>
            <a:r>
              <a:rPr lang="zh-CN" altLang="en-US" dirty="0">
                <a:latin typeface="Arial" panose="020B0604020202020204" pitchFamily="34" charset="0"/>
                <a:cs typeface="Arial" panose="020B0604020202020204" pitchFamily="34" charset="0"/>
              </a:rPr>
              <a:t>►</a:t>
            </a:r>
            <a:r>
              <a:rPr lang="zh-CN" altLang="en-US" dirty="0"/>
              <a:t>结束</a:t>
            </a:r>
            <a:endParaRPr lang="zh-CN" altLang="en-US" dirty="0"/>
          </a:p>
        </p:txBody>
      </p:sp>
      <p:sp>
        <p:nvSpPr>
          <p:cNvPr id="19" name="文本框 18"/>
          <p:cNvSpPr txBox="1"/>
          <p:nvPr/>
        </p:nvSpPr>
        <p:spPr>
          <a:xfrm flipH="1">
            <a:off x="4799856" y="6170202"/>
            <a:ext cx="1575916" cy="276999"/>
          </a:xfrm>
          <a:prstGeom prst="rect">
            <a:avLst/>
          </a:prstGeom>
          <a:noFill/>
        </p:spPr>
        <p:txBody>
          <a:bodyPr wrap="square" rtlCol="0">
            <a:spAutoFit/>
          </a:bodyPr>
          <a:lstStyle/>
          <a:p>
            <a:pPr algn="ctr"/>
            <a:r>
              <a:rPr lang="zh-CN" altLang="en-US" sz="1200" dirty="0"/>
              <a:t>微信公众号</a:t>
            </a:r>
            <a:endParaRPr lang="zh-CN" altLang="en-US" sz="1200" dirty="0"/>
          </a:p>
        </p:txBody>
      </p:sp>
      <p:sp>
        <p:nvSpPr>
          <p:cNvPr id="21" name="文本框 20"/>
          <p:cNvSpPr txBox="1"/>
          <p:nvPr/>
        </p:nvSpPr>
        <p:spPr>
          <a:xfrm flipH="1">
            <a:off x="1345218" y="6145409"/>
            <a:ext cx="1575916" cy="276999"/>
          </a:xfrm>
          <a:prstGeom prst="rect">
            <a:avLst/>
          </a:prstGeom>
          <a:noFill/>
        </p:spPr>
        <p:txBody>
          <a:bodyPr wrap="square" rtlCol="0">
            <a:spAutoFit/>
          </a:bodyPr>
          <a:lstStyle/>
          <a:p>
            <a:pPr algn="ctr"/>
            <a:r>
              <a:rPr lang="zh-CN" altLang="en-US" sz="1200" dirty="0"/>
              <a:t>参考书目</a:t>
            </a:r>
            <a:endParaRPr lang="zh-CN" altLang="en-US" sz="1200" dirty="0"/>
          </a:p>
        </p:txBody>
      </p:sp>
      <p:sp>
        <p:nvSpPr>
          <p:cNvPr id="22" name="文本框 21"/>
          <p:cNvSpPr txBox="1"/>
          <p:nvPr/>
        </p:nvSpPr>
        <p:spPr>
          <a:xfrm flipH="1">
            <a:off x="7035836" y="6153836"/>
            <a:ext cx="1575916" cy="276999"/>
          </a:xfrm>
          <a:prstGeom prst="rect">
            <a:avLst/>
          </a:prstGeom>
          <a:noFill/>
        </p:spPr>
        <p:txBody>
          <a:bodyPr wrap="square" rtlCol="0">
            <a:spAutoFit/>
          </a:bodyPr>
          <a:lstStyle/>
          <a:p>
            <a:pPr algn="ctr"/>
            <a:r>
              <a:rPr lang="zh-CN" altLang="en-US" sz="1200" dirty="0"/>
              <a:t>主讲人联系方式</a:t>
            </a:r>
            <a:endParaRPr lang="zh-CN" altLang="en-US" sz="1200" dirty="0"/>
          </a:p>
        </p:txBody>
      </p:sp>
      <p:sp>
        <p:nvSpPr>
          <p:cNvPr id="24" name="文本框 23"/>
          <p:cNvSpPr txBox="1"/>
          <p:nvPr/>
        </p:nvSpPr>
        <p:spPr>
          <a:xfrm flipH="1">
            <a:off x="9710640" y="6108433"/>
            <a:ext cx="1575916" cy="276999"/>
          </a:xfrm>
          <a:prstGeom prst="rect">
            <a:avLst/>
          </a:prstGeom>
          <a:noFill/>
        </p:spPr>
        <p:txBody>
          <a:bodyPr wrap="square" rtlCol="0">
            <a:spAutoFit/>
          </a:bodyPr>
          <a:lstStyle/>
          <a:p>
            <a:pPr algn="ctr"/>
            <a:r>
              <a:rPr lang="zh-CN" altLang="en-US" sz="1200" dirty="0"/>
              <a:t>主讲人微信</a:t>
            </a:r>
            <a:endParaRPr lang="zh-CN" altLang="en-US" sz="1200" dirty="0"/>
          </a:p>
        </p:txBody>
      </p:sp>
      <p:grpSp>
        <p:nvGrpSpPr>
          <p:cNvPr id="8" name="组合 7"/>
          <p:cNvGrpSpPr/>
          <p:nvPr/>
        </p:nvGrpSpPr>
        <p:grpSpPr>
          <a:xfrm>
            <a:off x="325120" y="687070"/>
            <a:ext cx="11080750" cy="5310505"/>
            <a:chOff x="512" y="1082"/>
            <a:chExt cx="17450" cy="8363"/>
          </a:xfrm>
        </p:grpSpPr>
        <p:pic>
          <p:nvPicPr>
            <p:cNvPr id="17" name="Picture 20" descr="thankyou"/>
            <p:cNvPicPr>
              <a:picLocks noChangeAspect="1" noChangeArrowheads="1"/>
            </p:cNvPicPr>
            <p:nvPr/>
          </p:nvPicPr>
          <p:blipFill>
            <a:blip r:embed="rId1"/>
            <a:srcRect/>
            <a:stretch>
              <a:fillRect/>
            </a:stretch>
          </p:blipFill>
          <p:spPr bwMode="auto">
            <a:xfrm>
              <a:off x="6113" y="1082"/>
              <a:ext cx="6236" cy="4187"/>
            </a:xfrm>
            <a:prstGeom prst="rect">
              <a:avLst/>
            </a:prstGeom>
            <a:noFill/>
            <a:ln w="9525">
              <a:noFill/>
              <a:miter lim="800000"/>
              <a:headEnd/>
              <a:tailEnd/>
            </a:ln>
          </p:spPr>
        </p:pic>
        <p:pic>
          <p:nvPicPr>
            <p:cNvPr id="18" name="图片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77" y="6307"/>
              <a:ext cx="3138" cy="3138"/>
            </a:xfrm>
            <a:prstGeom prst="rect">
              <a:avLst/>
            </a:prstGeom>
          </p:spPr>
        </p:pic>
        <p:sp>
          <p:nvSpPr>
            <p:cNvPr id="20" name="文本框 19"/>
            <p:cNvSpPr txBox="1"/>
            <p:nvPr/>
          </p:nvSpPr>
          <p:spPr>
            <a:xfrm>
              <a:off x="10672" y="6466"/>
              <a:ext cx="3297" cy="2763"/>
            </a:xfrm>
            <a:prstGeom prst="rect">
              <a:avLst/>
            </a:prstGeom>
            <a:solidFill>
              <a:schemeClr val="accent5">
                <a:lumMod val="2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endParaRPr lang="en-US" altLang="zh-CN" dirty="0"/>
            </a:p>
            <a:p>
              <a:pPr algn="ctr"/>
              <a:r>
                <a:rPr lang="en-US" altLang="zh-CN" dirty="0" err="1"/>
                <a:t>chaolemen</a:t>
              </a:r>
              <a:endParaRPr lang="en-US" altLang="zh-CN" dirty="0"/>
            </a:p>
            <a:p>
              <a:pPr algn="ctr"/>
              <a:endParaRPr lang="en-US" altLang="zh-CN" dirty="0"/>
            </a:p>
            <a:p>
              <a:pPr algn="ctr"/>
              <a:r>
                <a:rPr lang="en-US" altLang="zh-CN" dirty="0"/>
                <a:t>@</a:t>
              </a:r>
              <a:endParaRPr lang="en-US" altLang="zh-CN" dirty="0"/>
            </a:p>
            <a:p>
              <a:pPr algn="ctr"/>
              <a:endParaRPr lang="en-US" altLang="zh-CN" dirty="0"/>
            </a:p>
            <a:p>
              <a:pPr algn="ctr"/>
              <a:r>
                <a:rPr lang="en-US" altLang="zh-CN" dirty="0"/>
                <a:t>ruc.edu.cn</a:t>
              </a:r>
              <a:endParaRPr lang="en-US" altLang="zh-CN" dirty="0"/>
            </a:p>
          </p:txBody>
        </p:sp>
        <p:pic>
          <p:nvPicPr>
            <p:cNvPr id="23" name="图片 22"/>
            <p:cNvPicPr>
              <a:picLocks noChangeAspect="1"/>
            </p:cNvPicPr>
            <p:nvPr/>
          </p:nvPicPr>
          <p:blipFill rotWithShape="1">
            <a:blip r:embed="rId3" cstate="print">
              <a:extLst>
                <a:ext uri="{28A0092B-C50C-407E-A947-70E740481C1C}">
                  <a14:useLocalDpi xmlns:a14="http://schemas.microsoft.com/office/drawing/2010/main" val="0"/>
                </a:ext>
              </a:extLst>
            </a:blip>
            <a:srcRect l="21962" t="40550" r="21962" b="27951"/>
            <a:stretch>
              <a:fillRect/>
            </a:stretch>
          </p:blipFill>
          <p:spPr>
            <a:xfrm>
              <a:off x="14930" y="6307"/>
              <a:ext cx="3033" cy="3033"/>
            </a:xfrm>
            <a:prstGeom prst="rect">
              <a:avLst/>
            </a:prstGeom>
          </p:spPr>
        </p:pic>
        <p:grpSp>
          <p:nvGrpSpPr>
            <p:cNvPr id="6" name="组合 5"/>
            <p:cNvGrpSpPr/>
            <p:nvPr/>
          </p:nvGrpSpPr>
          <p:grpSpPr>
            <a:xfrm>
              <a:off x="512" y="6605"/>
              <a:ext cx="5600" cy="2635"/>
              <a:chOff x="512" y="6631"/>
              <a:chExt cx="5600" cy="2635"/>
            </a:xfrm>
          </p:grpSpPr>
          <p:pic>
            <p:nvPicPr>
              <p:cNvPr id="7" name="图片 6" descr="02"/>
              <p:cNvPicPr>
                <a:picLocks noChangeAspect="1"/>
              </p:cNvPicPr>
              <p:nvPr/>
            </p:nvPicPr>
            <p:blipFill>
              <a:blip r:embed="rId4"/>
              <a:stretch>
                <a:fillRect/>
              </a:stretch>
            </p:blipFill>
            <p:spPr>
              <a:xfrm>
                <a:off x="512" y="6631"/>
                <a:ext cx="2161" cy="2629"/>
              </a:xfrm>
              <a:prstGeom prst="rect">
                <a:avLst/>
              </a:prstGeom>
            </p:spPr>
          </p:pic>
          <p:grpSp>
            <p:nvGrpSpPr>
              <p:cNvPr id="5" name="组合 4"/>
              <p:cNvGrpSpPr/>
              <p:nvPr/>
            </p:nvGrpSpPr>
            <p:grpSpPr>
              <a:xfrm>
                <a:off x="2110" y="6648"/>
                <a:ext cx="4002" cy="2618"/>
                <a:chOff x="2110" y="6648"/>
                <a:chExt cx="4002" cy="2618"/>
              </a:xfrm>
            </p:grpSpPr>
            <p:pic>
              <p:nvPicPr>
                <p:cNvPr id="2" name="图片 1" descr="1"/>
                <p:cNvPicPr>
                  <a:picLocks noChangeAspect="1"/>
                </p:cNvPicPr>
                <p:nvPr/>
              </p:nvPicPr>
              <p:blipFill>
                <a:blip r:embed="rId5"/>
                <a:stretch>
                  <a:fillRect/>
                </a:stretch>
              </p:blipFill>
              <p:spPr>
                <a:xfrm>
                  <a:off x="2110" y="6653"/>
                  <a:ext cx="2216" cy="2575"/>
                </a:xfrm>
                <a:prstGeom prst="rect">
                  <a:avLst/>
                </a:prstGeom>
              </p:spPr>
            </p:pic>
            <p:pic>
              <p:nvPicPr>
                <p:cNvPr id="4" name="图片 3"/>
                <p:cNvPicPr>
                  <a:picLocks noChangeAspect="1"/>
                </p:cNvPicPr>
                <p:nvPr/>
              </p:nvPicPr>
              <p:blipFill rotWithShape="1">
                <a:blip r:embed="rId6" cstate="print">
                  <a:extLst>
                    <a:ext uri="{28A0092B-C50C-407E-A947-70E740481C1C}">
                      <a14:useLocalDpi xmlns:a14="http://schemas.microsoft.com/office/drawing/2010/main" val="0"/>
                    </a:ext>
                  </a:extLst>
                </a:blip>
                <a:srcRect l="47969"/>
                <a:stretch>
                  <a:fillRect/>
                </a:stretch>
              </p:blipFill>
              <p:spPr>
                <a:xfrm>
                  <a:off x="3930" y="6648"/>
                  <a:ext cx="2183" cy="2619"/>
                </a:xfrm>
                <a:prstGeom prst="rect">
                  <a:avLst/>
                </a:prstGeom>
              </p:spPr>
            </p:pic>
          </p:grpSp>
        </p:grpSp>
      </p:grpSp>
      <p:sp>
        <p:nvSpPr>
          <p:cNvPr id="10" name="文本占位符 3"/>
          <p:cNvSpPr>
            <a:spLocks noGrp="1"/>
          </p:cNvSpPr>
          <p:nvPr/>
        </p:nvSpPr>
        <p:spPr>
          <a:xfrm>
            <a:off x="0" y="0"/>
            <a:ext cx="4416491" cy="260648"/>
          </a:xfrm>
          <a:prstGeom prst="rect">
            <a:avLst/>
          </a:prstGeom>
          <a:noFill/>
          <a:ln w="3175">
            <a:noFill/>
            <a:miter lim="800000"/>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lr>
                <a:schemeClr val="hlink"/>
              </a:buClr>
              <a:buFont typeface="Wingdings" panose="05000000000000000000" pitchFamily="2" charset="2"/>
              <a:buNone/>
              <a:defRPr sz="1200">
                <a:solidFill>
                  <a:schemeClr val="bg1"/>
                </a:solidFill>
                <a:latin typeface="+mn-lt"/>
                <a:ea typeface="+mn-ea"/>
                <a:cs typeface="+mn-cs"/>
              </a:defRPr>
            </a:lvl1pPr>
            <a:lvl2pPr marL="742950" indent="-285750" algn="l" rtl="0" eaLnBrk="0" fontAlgn="base" hangingPunct="0">
              <a:spcBef>
                <a:spcPct val="20000"/>
              </a:spcBef>
              <a:spcAft>
                <a:spcPct val="0"/>
              </a:spcAft>
              <a:buClr>
                <a:schemeClr val="tx2"/>
              </a:buClr>
              <a:buSzPct val="85000"/>
              <a:buFont typeface="Wingdings" panose="05000000000000000000" pitchFamily="2" charset="2"/>
              <a:buChar char="Ø"/>
              <a:defRPr sz="20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95000"/>
              <a:buFont typeface="Wingdings 2" panose="05020102010507070707" pitchFamily="18" charset="2"/>
              <a:buChar char="¡"/>
              <a:defRPr sz="2400">
                <a:solidFill>
                  <a:schemeClr val="tx1"/>
                </a:solidFill>
                <a:latin typeface="+mn-lt"/>
                <a:ea typeface="+mn-ea"/>
              </a:defRPr>
            </a:lvl3pPr>
            <a:lvl4pPr marL="1600200" indent="-228600" algn="l" rtl="0" eaLnBrk="0" fontAlgn="base" hangingPunct="0">
              <a:spcBef>
                <a:spcPct val="20000"/>
              </a:spcBef>
              <a:spcAft>
                <a:spcPct val="0"/>
              </a:spcAft>
              <a:buClr>
                <a:schemeClr val="tx2"/>
              </a:buClr>
              <a:buSzPct val="90000"/>
              <a:buFont typeface="Wingdings" panose="05000000000000000000" pitchFamily="2" charset="2"/>
              <a:buChar char="Ø"/>
              <a:defRPr sz="1600">
                <a:solidFill>
                  <a:schemeClr val="tx1"/>
                </a:solidFill>
                <a:latin typeface="+mn-lt"/>
                <a:ea typeface="+mn-ea"/>
              </a:defRPr>
            </a:lvl4pPr>
            <a:lvl5pPr marL="2057400" indent="-228600" algn="l" rtl="0" eaLnBrk="0" fontAlgn="base" hangingPunct="0">
              <a:spcBef>
                <a:spcPct val="20000"/>
              </a:spcBef>
              <a:spcAft>
                <a:spcPct val="0"/>
              </a:spcAft>
              <a:buClr>
                <a:schemeClr val="hlink"/>
              </a:buClr>
              <a:buFont typeface="Wingdings 2" panose="05020102010507070707" pitchFamily="18" charset="2"/>
              <a:buChar char="¡"/>
              <a:defRPr sz="1600">
                <a:solidFill>
                  <a:schemeClr val="tx1"/>
                </a:solidFill>
                <a:latin typeface="+mn-lt"/>
                <a:ea typeface="+mn-ea"/>
              </a:defRPr>
            </a:lvl5pPr>
            <a:lvl6pPr marL="25146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6pPr>
            <a:lvl7pPr marL="29718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7pPr>
            <a:lvl8pPr marL="34290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8pPr>
            <a:lvl9pPr marL="38862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9pPr>
          </a:lstStyle>
          <a:p>
            <a:r>
              <a:rPr lang="zh-CN" altLang="en-US" dirty="0" smtClean="0"/>
              <a:t>▼第5章【数据产品及开发】</a:t>
            </a:r>
            <a:endParaRPr lang="zh-CN" altLang="en-US" dirty="0"/>
          </a:p>
          <a:p>
            <a:endParaRPr lang="zh-CN" altLang="en-US" dirty="0"/>
          </a:p>
        </p:txBody>
      </p:sp>
    </p:spTree>
  </p:cSld>
  <p:clrMapOvr>
    <a:masterClrMapping/>
  </p:clrMapOvr>
  <p:transition>
    <p:blinds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标题 1"/>
          <p:cNvSpPr>
            <a:spLocks noGrp="1"/>
          </p:cNvSpPr>
          <p:nvPr>
            <p:ph type="ctrTitle"/>
          </p:nvPr>
        </p:nvSpPr>
        <p:spPr>
          <a:xfrm>
            <a:off x="983432" y="1375296"/>
            <a:ext cx="9793088" cy="2871192"/>
          </a:xfrm>
        </p:spPr>
        <p:txBody>
          <a:bodyPr/>
          <a:lstStyle/>
          <a:p>
            <a:pPr algn="l">
              <a:lnSpc>
                <a:spcPct val="150000"/>
              </a:lnSpc>
            </a:pPr>
            <a:r>
              <a:rPr lang="en-US" altLang="zh-CN" dirty="0">
                <a:solidFill>
                  <a:srgbClr val="C00000"/>
                </a:solidFill>
              </a:rPr>
              <a:t>5.9  </a:t>
            </a:r>
            <a:r>
              <a:rPr lang="zh-CN" altLang="en-US" dirty="0">
                <a:solidFill>
                  <a:srgbClr val="C00000"/>
                </a:solidFill>
              </a:rPr>
              <a:t>如何继续</a:t>
            </a:r>
            <a:r>
              <a:rPr lang="zh-CN" altLang="en-US" dirty="0">
                <a:solidFill>
                  <a:srgbClr val="C00000"/>
                </a:solidFill>
              </a:rPr>
              <a:t>学习</a:t>
            </a:r>
            <a:endParaRPr lang="zh-CN" altLang="en-US" dirty="0">
              <a:solidFill>
                <a:srgbClr val="C00000"/>
              </a:solidFill>
            </a:endParaRPr>
          </a:p>
        </p:txBody>
      </p:sp>
      <p:sp>
        <p:nvSpPr>
          <p:cNvPr id="14339" name="副标题 2"/>
          <p:cNvSpPr>
            <a:spLocks noGrp="1"/>
          </p:cNvSpPr>
          <p:nvPr>
            <p:ph type="subTitle" idx="1"/>
          </p:nvPr>
        </p:nvSpPr>
        <p:spPr>
          <a:xfrm>
            <a:off x="4655840" y="4437112"/>
            <a:ext cx="5040560" cy="1752600"/>
          </a:xfrm>
        </p:spPr>
        <p:txBody>
          <a:bodyPr/>
          <a:lstStyle/>
          <a:p>
            <a:r>
              <a:rPr lang="zh-CN" altLang="en-US" dirty="0"/>
              <a:t>朝乐门 </a:t>
            </a:r>
            <a:endParaRPr lang="en-US" altLang="zh-CN" dirty="0"/>
          </a:p>
          <a:p>
            <a:pPr marL="457200" lvl="1" indent="0">
              <a:buNone/>
            </a:pPr>
            <a:r>
              <a:rPr lang="zh-CN" altLang="en-US" dirty="0"/>
              <a:t>中国人民大学</a:t>
            </a:r>
            <a:endParaRPr lang="en-US" altLang="zh-CN" dirty="0"/>
          </a:p>
          <a:p>
            <a:pPr marL="457200" lvl="1" indent="0">
              <a:buNone/>
            </a:pPr>
            <a:r>
              <a:rPr lang="en-US" altLang="zh-CN" dirty="0"/>
              <a:t>chaolemen@ruc.edu.cn</a:t>
            </a:r>
            <a:endParaRPr lang="zh-CN" altLang="en-US" dirty="0"/>
          </a:p>
        </p:txBody>
      </p:sp>
    </p:spTree>
  </p:cSld>
  <p:clrMapOvr>
    <a:masterClrMapping/>
  </p:clrMapOvr>
  <p:transition>
    <p:blinds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874531" cy="821913"/>
          </a:xfrm>
        </p:spPr>
        <p:txBody>
          <a:bodyPr/>
          <a:lstStyle/>
          <a:p>
            <a:r>
              <a:rPr lang="zh-CN" altLang="en-US" dirty="0" smtClean="0"/>
              <a:t>继续学习建议</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graphicFrame>
        <p:nvGraphicFramePr>
          <p:cNvPr id="7" name="内容占位符 6"/>
          <p:cNvGraphicFramePr>
            <a:graphicFrameLocks noGrp="1"/>
          </p:cNvGraphicFramePr>
          <p:nvPr>
            <p:ph idx="1"/>
          </p:nvPr>
        </p:nvGraphicFramePr>
        <p:xfrm>
          <a:off x="812800" y="1500175"/>
          <a:ext cx="10179744" cy="476291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p:blinds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874531"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6" name="图片 5"/>
          <p:cNvPicPr>
            <a:picLocks noChangeAspect="1"/>
          </p:cNvPicPr>
          <p:nvPr/>
        </p:nvPicPr>
        <p:blipFill>
          <a:blip r:embed="rId1"/>
          <a:stretch>
            <a:fillRect/>
          </a:stretch>
        </p:blipFill>
        <p:spPr>
          <a:xfrm>
            <a:off x="1055440" y="1425778"/>
            <a:ext cx="3672408" cy="4811534"/>
          </a:xfrm>
          <a:prstGeom prst="rect">
            <a:avLst/>
          </a:prstGeom>
          <a:ln>
            <a:noFill/>
          </a:ln>
          <a:effectLst>
            <a:outerShdw blurRad="292100" dist="139700" dir="2700000" algn="tl" rotWithShape="0">
              <a:srgbClr val="333333">
                <a:alpha val="65000"/>
              </a:srgbClr>
            </a:outerShdw>
          </a:effectLst>
        </p:spPr>
      </p:pic>
      <p:sp>
        <p:nvSpPr>
          <p:cNvPr id="8" name="内容占位符 8"/>
          <p:cNvSpPr>
            <a:spLocks noGrp="1"/>
          </p:cNvSpPr>
          <p:nvPr>
            <p:ph idx="1"/>
          </p:nvPr>
        </p:nvSpPr>
        <p:spPr>
          <a:xfrm>
            <a:off x="5702495" y="1474402"/>
            <a:ext cx="5126360" cy="4762910"/>
          </a:xfrm>
        </p:spPr>
        <p:style>
          <a:lnRef idx="2">
            <a:schemeClr val="dk1">
              <a:shade val="50000"/>
            </a:schemeClr>
          </a:lnRef>
          <a:fillRef idx="1">
            <a:schemeClr val="dk1"/>
          </a:fillRef>
          <a:effectRef idx="0">
            <a:schemeClr val="dk1"/>
          </a:effectRef>
          <a:fontRef idx="minor">
            <a:schemeClr val="lt1"/>
          </a:fontRef>
        </p:style>
        <p:txBody>
          <a:bodyPr/>
          <a:lstStyle/>
          <a:p>
            <a:r>
              <a:rPr lang="en-US" altLang="zh-CN" sz="2000" dirty="0" smtClean="0"/>
              <a:t>Use </a:t>
            </a:r>
            <a:r>
              <a:rPr lang="en-US" altLang="zh-CN" sz="2000" dirty="0"/>
              <a:t>product </a:t>
            </a:r>
            <a:r>
              <a:rPr lang="en-US" altLang="zh-CN" sz="2000" dirty="0" smtClean="0"/>
              <a:t>design</a:t>
            </a:r>
            <a:endParaRPr lang="en-US" altLang="zh-CN" sz="2000" dirty="0"/>
          </a:p>
          <a:p>
            <a:r>
              <a:rPr lang="en-US" altLang="zh-CN" sz="2000" dirty="0"/>
              <a:t>When in doubt, use </a:t>
            </a:r>
            <a:r>
              <a:rPr lang="en-US" altLang="zh-CN" sz="2000" dirty="0" smtClean="0"/>
              <a:t>humans</a:t>
            </a:r>
            <a:endParaRPr lang="en-US" altLang="zh-CN" sz="2000" dirty="0"/>
          </a:p>
          <a:p>
            <a:r>
              <a:rPr lang="en-US" altLang="zh-CN" sz="2000" dirty="0"/>
              <a:t>Be opportunistic for wins </a:t>
            </a:r>
            <a:endParaRPr lang="en-US" altLang="zh-CN" sz="2000" dirty="0" smtClean="0"/>
          </a:p>
          <a:p>
            <a:r>
              <a:rPr lang="en-US" altLang="zh-CN" sz="2000" dirty="0" smtClean="0"/>
              <a:t>Ground </a:t>
            </a:r>
            <a:r>
              <a:rPr lang="en-US" altLang="zh-CN" sz="2000" dirty="0"/>
              <a:t>your product in the real world </a:t>
            </a:r>
            <a:endParaRPr lang="en-US" altLang="zh-CN" sz="2000" dirty="0"/>
          </a:p>
          <a:p>
            <a:r>
              <a:rPr lang="en-US" altLang="zh-CN" sz="2000" dirty="0"/>
              <a:t>Give data back to the user to create additional </a:t>
            </a:r>
            <a:r>
              <a:rPr lang="en-US" altLang="zh-CN" sz="2000" dirty="0" smtClean="0"/>
              <a:t>value</a:t>
            </a:r>
            <a:endParaRPr lang="en-US" altLang="zh-CN" sz="2000" dirty="0"/>
          </a:p>
          <a:p>
            <a:r>
              <a:rPr lang="en-US" altLang="zh-CN" sz="2000" dirty="0"/>
              <a:t>No data </a:t>
            </a:r>
            <a:r>
              <a:rPr lang="en-US" altLang="zh-CN" sz="2000" dirty="0" smtClean="0"/>
              <a:t>vomit</a:t>
            </a:r>
            <a:endParaRPr lang="en-US" altLang="zh-CN" sz="2000" dirty="0"/>
          </a:p>
          <a:p>
            <a:r>
              <a:rPr lang="en-US" altLang="zh-CN" sz="2000" dirty="0"/>
              <a:t>Expect unforeseen side effects </a:t>
            </a:r>
            <a:endParaRPr lang="en-US" altLang="zh-CN" sz="2000" dirty="0" smtClean="0"/>
          </a:p>
          <a:p>
            <a:r>
              <a:rPr lang="en-US" altLang="zh-CN" sz="2000" dirty="0" smtClean="0"/>
              <a:t>Improving </a:t>
            </a:r>
            <a:r>
              <a:rPr lang="en-US" altLang="zh-CN" sz="2000" dirty="0"/>
              <a:t>precision and </a:t>
            </a:r>
            <a:r>
              <a:rPr lang="en-US" altLang="zh-CN" sz="2000" dirty="0" smtClean="0"/>
              <a:t>recall</a:t>
            </a:r>
            <a:endParaRPr lang="en-US" altLang="zh-CN" sz="2000" dirty="0" smtClean="0"/>
          </a:p>
          <a:p>
            <a:r>
              <a:rPr lang="en-US" altLang="zh-CN" sz="2000" dirty="0" smtClean="0"/>
              <a:t>Subjectivity </a:t>
            </a:r>
            <a:endParaRPr lang="en-US" altLang="zh-CN" sz="2000" dirty="0" smtClean="0"/>
          </a:p>
          <a:p>
            <a:r>
              <a:rPr lang="en-US" altLang="zh-CN" sz="2000" dirty="0" smtClean="0"/>
              <a:t>Enlisting </a:t>
            </a:r>
            <a:r>
              <a:rPr lang="en-US" altLang="zh-CN" sz="2000" dirty="0"/>
              <a:t>other users </a:t>
            </a:r>
            <a:endParaRPr lang="en-US" altLang="zh-CN" sz="2000" dirty="0" smtClean="0"/>
          </a:p>
          <a:p>
            <a:r>
              <a:rPr lang="en-US" altLang="zh-CN" sz="2000" dirty="0" smtClean="0"/>
              <a:t>Ask </a:t>
            </a:r>
            <a:r>
              <a:rPr lang="en-US" altLang="zh-CN" sz="2000" dirty="0"/>
              <a:t>and you shall receive </a:t>
            </a:r>
            <a:endParaRPr lang="en-US" altLang="zh-CN" sz="2000" dirty="0"/>
          </a:p>
          <a:p>
            <a:r>
              <a:rPr lang="en-US" altLang="zh-CN" sz="2000" dirty="0"/>
              <a:t>Anticipate failure </a:t>
            </a:r>
            <a:endParaRPr lang="en-US" altLang="zh-CN" sz="2000" dirty="0"/>
          </a:p>
          <a:p>
            <a:r>
              <a:rPr lang="en-US" altLang="zh-CN" sz="2000" dirty="0"/>
              <a:t>Putting Data Jujitsu into </a:t>
            </a:r>
            <a:r>
              <a:rPr lang="en-US" altLang="zh-CN" sz="2000" dirty="0" smtClean="0"/>
              <a:t>practice</a:t>
            </a:r>
            <a:endParaRPr lang="zh-CN" altLang="en-US" sz="2000" dirty="0"/>
          </a:p>
        </p:txBody>
      </p:sp>
    </p:spTree>
  </p:cSld>
  <p:clrMapOvr>
    <a:masterClrMapping/>
  </p:clrMapOvr>
  <p:transition>
    <p:blinds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sp>
        <p:nvSpPr>
          <p:cNvPr id="7" name="文本框 6"/>
          <p:cNvSpPr txBox="1"/>
          <p:nvPr/>
        </p:nvSpPr>
        <p:spPr>
          <a:xfrm>
            <a:off x="6471378" y="278060"/>
            <a:ext cx="5673294" cy="6463308"/>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endParaRPr lang="en-US" altLang="zh-CN" dirty="0"/>
          </a:p>
          <a:p>
            <a:pPr lvl="1"/>
            <a:r>
              <a:rPr lang="en-US" altLang="zh-CN" dirty="0"/>
              <a:t>1 </a:t>
            </a:r>
            <a:r>
              <a:rPr lang="en-US" altLang="zh-CN" dirty="0" smtClean="0"/>
              <a:t> </a:t>
            </a:r>
            <a:r>
              <a:rPr lang="en-US" altLang="zh-CN" dirty="0"/>
              <a:t>A new paradigm for Big Data </a:t>
            </a:r>
            <a:endParaRPr lang="en-US" altLang="zh-CN" dirty="0"/>
          </a:p>
          <a:p>
            <a:r>
              <a:rPr lang="en-US" altLang="zh-CN" dirty="0"/>
              <a:t>PART 1 BATCH LAYER</a:t>
            </a:r>
            <a:endParaRPr lang="en-US" altLang="zh-CN" dirty="0"/>
          </a:p>
          <a:p>
            <a:pPr lvl="1"/>
            <a:r>
              <a:rPr lang="en-US" altLang="zh-CN" dirty="0"/>
              <a:t>2 </a:t>
            </a:r>
            <a:r>
              <a:rPr lang="en-US" altLang="zh-CN" dirty="0" smtClean="0"/>
              <a:t> </a:t>
            </a:r>
            <a:r>
              <a:rPr lang="en-US" altLang="zh-CN" dirty="0"/>
              <a:t>Data model for Big Data</a:t>
            </a:r>
            <a:endParaRPr lang="en-US" altLang="zh-CN" dirty="0"/>
          </a:p>
          <a:p>
            <a:pPr lvl="1"/>
            <a:r>
              <a:rPr lang="en-US" altLang="zh-CN" dirty="0"/>
              <a:t>3 </a:t>
            </a:r>
            <a:r>
              <a:rPr lang="en-US" altLang="zh-CN" dirty="0" smtClean="0"/>
              <a:t> </a:t>
            </a:r>
            <a:r>
              <a:rPr lang="en-US" altLang="zh-CN" dirty="0"/>
              <a:t>Data model for Big Data: Illustration</a:t>
            </a:r>
            <a:endParaRPr lang="en-US" altLang="zh-CN" dirty="0"/>
          </a:p>
          <a:p>
            <a:pPr lvl="1"/>
            <a:r>
              <a:rPr lang="en-US" altLang="zh-CN" dirty="0"/>
              <a:t>4 </a:t>
            </a:r>
            <a:r>
              <a:rPr lang="en-US" altLang="zh-CN" dirty="0" smtClean="0"/>
              <a:t> </a:t>
            </a:r>
            <a:r>
              <a:rPr lang="en-US" altLang="zh-CN" dirty="0"/>
              <a:t>Data storage on the batch layer </a:t>
            </a:r>
            <a:endParaRPr lang="en-US" altLang="zh-CN" dirty="0"/>
          </a:p>
          <a:p>
            <a:pPr lvl="1"/>
            <a:r>
              <a:rPr lang="en-US" altLang="zh-CN" dirty="0"/>
              <a:t>5 </a:t>
            </a:r>
            <a:r>
              <a:rPr lang="en-US" altLang="zh-CN" dirty="0" smtClean="0"/>
              <a:t> </a:t>
            </a:r>
            <a:r>
              <a:rPr lang="en-US" altLang="zh-CN" dirty="0"/>
              <a:t>Data storage on the batch layer: Illustration </a:t>
            </a:r>
            <a:endParaRPr lang="en-US" altLang="zh-CN" dirty="0"/>
          </a:p>
          <a:p>
            <a:pPr lvl="1"/>
            <a:r>
              <a:rPr lang="en-US" altLang="zh-CN" dirty="0"/>
              <a:t>6 </a:t>
            </a:r>
            <a:r>
              <a:rPr lang="en-US" altLang="zh-CN" dirty="0" smtClean="0"/>
              <a:t> </a:t>
            </a:r>
            <a:r>
              <a:rPr lang="en-US" altLang="zh-CN" dirty="0"/>
              <a:t>Batch layer</a:t>
            </a:r>
            <a:endParaRPr lang="en-US" altLang="zh-CN" dirty="0"/>
          </a:p>
          <a:p>
            <a:pPr lvl="1"/>
            <a:r>
              <a:rPr lang="en-US" altLang="zh-CN" dirty="0"/>
              <a:t>7 </a:t>
            </a:r>
            <a:r>
              <a:rPr lang="en-US" altLang="zh-CN" dirty="0" smtClean="0"/>
              <a:t> </a:t>
            </a:r>
            <a:r>
              <a:rPr lang="en-US" altLang="zh-CN" dirty="0"/>
              <a:t>Batch layer: Illustration</a:t>
            </a:r>
            <a:endParaRPr lang="en-US" altLang="zh-CN" dirty="0"/>
          </a:p>
          <a:p>
            <a:pPr lvl="1"/>
            <a:r>
              <a:rPr lang="en-US" altLang="zh-CN" dirty="0"/>
              <a:t>8 </a:t>
            </a:r>
            <a:r>
              <a:rPr lang="en-US" altLang="zh-CN" dirty="0" smtClean="0"/>
              <a:t> </a:t>
            </a:r>
            <a:r>
              <a:rPr lang="en-US" altLang="zh-CN" dirty="0"/>
              <a:t>An example batch layer: Architecture and algorithms </a:t>
            </a:r>
            <a:endParaRPr lang="en-US" altLang="zh-CN" dirty="0"/>
          </a:p>
          <a:p>
            <a:pPr lvl="1"/>
            <a:r>
              <a:rPr lang="en-US" altLang="zh-CN" dirty="0"/>
              <a:t>9 </a:t>
            </a:r>
            <a:r>
              <a:rPr lang="en-US" altLang="zh-CN" dirty="0" smtClean="0"/>
              <a:t> </a:t>
            </a:r>
            <a:r>
              <a:rPr lang="en-US" altLang="zh-CN" dirty="0"/>
              <a:t>An example batch layer: Implementation </a:t>
            </a:r>
            <a:endParaRPr lang="en-US" altLang="zh-CN" dirty="0"/>
          </a:p>
          <a:p>
            <a:r>
              <a:rPr lang="en-US" altLang="zh-CN" dirty="0"/>
              <a:t>PART 2 SERVING LAYER</a:t>
            </a:r>
            <a:endParaRPr lang="en-US" altLang="zh-CN" dirty="0"/>
          </a:p>
          <a:p>
            <a:pPr lvl="1"/>
            <a:r>
              <a:rPr lang="en-US" altLang="zh-CN" dirty="0"/>
              <a:t>10 </a:t>
            </a:r>
            <a:r>
              <a:rPr lang="en-US" altLang="zh-CN" dirty="0" smtClean="0"/>
              <a:t> </a:t>
            </a:r>
            <a:r>
              <a:rPr lang="en-US" altLang="zh-CN" dirty="0"/>
              <a:t>Serving layer </a:t>
            </a:r>
            <a:endParaRPr lang="en-US" altLang="zh-CN" dirty="0"/>
          </a:p>
          <a:p>
            <a:pPr lvl="1"/>
            <a:r>
              <a:rPr lang="en-US" altLang="zh-CN" dirty="0"/>
              <a:t>11 </a:t>
            </a:r>
            <a:r>
              <a:rPr lang="en-US" altLang="zh-CN" dirty="0" smtClean="0"/>
              <a:t> </a:t>
            </a:r>
            <a:r>
              <a:rPr lang="en-US" altLang="zh-CN" dirty="0"/>
              <a:t>Serving layer: Illustration </a:t>
            </a:r>
            <a:endParaRPr lang="en-US" altLang="zh-CN" dirty="0"/>
          </a:p>
          <a:p>
            <a:r>
              <a:rPr lang="en-US" altLang="zh-CN" dirty="0"/>
              <a:t>PART 3 SPEED LAYER </a:t>
            </a:r>
            <a:endParaRPr lang="en-US" altLang="zh-CN" dirty="0"/>
          </a:p>
          <a:p>
            <a:pPr lvl="1"/>
            <a:r>
              <a:rPr lang="en-US" altLang="zh-CN" dirty="0"/>
              <a:t>12 </a:t>
            </a:r>
            <a:r>
              <a:rPr lang="en-US" altLang="zh-CN" dirty="0" smtClean="0"/>
              <a:t> </a:t>
            </a:r>
            <a:r>
              <a:rPr lang="en-US" altLang="zh-CN" dirty="0" err="1"/>
              <a:t>Realtime</a:t>
            </a:r>
            <a:r>
              <a:rPr lang="en-US" altLang="zh-CN" dirty="0"/>
              <a:t> views </a:t>
            </a:r>
            <a:endParaRPr lang="en-US" altLang="zh-CN" dirty="0"/>
          </a:p>
          <a:p>
            <a:pPr lvl="1"/>
            <a:r>
              <a:rPr lang="en-US" altLang="zh-CN" dirty="0"/>
              <a:t>13 </a:t>
            </a:r>
            <a:r>
              <a:rPr lang="en-US" altLang="zh-CN" dirty="0" smtClean="0"/>
              <a:t> </a:t>
            </a:r>
            <a:r>
              <a:rPr lang="en-US" altLang="zh-CN" dirty="0" err="1"/>
              <a:t>Realtime</a:t>
            </a:r>
            <a:r>
              <a:rPr lang="en-US" altLang="zh-CN" dirty="0"/>
              <a:t> views: Illustration</a:t>
            </a:r>
            <a:endParaRPr lang="en-US" altLang="zh-CN" dirty="0"/>
          </a:p>
          <a:p>
            <a:pPr lvl="1"/>
            <a:r>
              <a:rPr lang="en-US" altLang="zh-CN" dirty="0"/>
              <a:t>14 </a:t>
            </a:r>
            <a:r>
              <a:rPr lang="en-US" altLang="zh-CN" dirty="0" smtClean="0"/>
              <a:t> </a:t>
            </a:r>
            <a:r>
              <a:rPr lang="en-US" altLang="zh-CN" dirty="0"/>
              <a:t>Queuing and stream processing</a:t>
            </a:r>
            <a:endParaRPr lang="en-US" altLang="zh-CN" dirty="0"/>
          </a:p>
          <a:p>
            <a:pPr lvl="1"/>
            <a:r>
              <a:rPr lang="en-US" altLang="zh-CN" dirty="0"/>
              <a:t>15 </a:t>
            </a:r>
            <a:r>
              <a:rPr lang="en-US" altLang="zh-CN" dirty="0" smtClean="0"/>
              <a:t> </a:t>
            </a:r>
            <a:r>
              <a:rPr lang="en-US" altLang="zh-CN" dirty="0"/>
              <a:t>Queuing and stream processing: Illustration </a:t>
            </a:r>
            <a:endParaRPr lang="en-US" altLang="zh-CN" dirty="0"/>
          </a:p>
          <a:p>
            <a:pPr lvl="1"/>
            <a:r>
              <a:rPr lang="en-US" altLang="zh-CN" dirty="0"/>
              <a:t>16 </a:t>
            </a:r>
            <a:r>
              <a:rPr lang="en-US" altLang="zh-CN" dirty="0" smtClean="0"/>
              <a:t> </a:t>
            </a:r>
            <a:r>
              <a:rPr lang="en-US" altLang="zh-CN" dirty="0"/>
              <a:t>Micro-batch stream processing </a:t>
            </a:r>
            <a:endParaRPr lang="en-US" altLang="zh-CN" dirty="0"/>
          </a:p>
          <a:p>
            <a:pPr lvl="1"/>
            <a:r>
              <a:rPr lang="en-US" altLang="zh-CN" dirty="0"/>
              <a:t>17 </a:t>
            </a:r>
            <a:r>
              <a:rPr lang="en-US" altLang="zh-CN" dirty="0" smtClean="0"/>
              <a:t> </a:t>
            </a:r>
            <a:r>
              <a:rPr lang="en-US" altLang="zh-CN" dirty="0"/>
              <a:t>Micro-batch stream processing: Illustration </a:t>
            </a:r>
            <a:endParaRPr lang="en-US" altLang="zh-CN" dirty="0"/>
          </a:p>
          <a:p>
            <a:pPr lvl="1"/>
            <a:r>
              <a:rPr lang="en-US" altLang="zh-CN" dirty="0"/>
              <a:t>18 </a:t>
            </a:r>
            <a:r>
              <a:rPr lang="en-US" altLang="zh-CN" dirty="0" smtClean="0"/>
              <a:t> </a:t>
            </a:r>
            <a:r>
              <a:rPr lang="en-US" altLang="zh-CN" dirty="0"/>
              <a:t>Lambda Architecture in depth </a:t>
            </a:r>
            <a:endParaRPr lang="zh-CN" altLang="en-US" dirty="0"/>
          </a:p>
        </p:txBody>
      </p:sp>
      <p:pic>
        <p:nvPicPr>
          <p:cNvPr id="9" name="图片 8"/>
          <p:cNvPicPr>
            <a:picLocks noChangeAspect="1"/>
          </p:cNvPicPr>
          <p:nvPr/>
        </p:nvPicPr>
        <p:blipFill>
          <a:blip r:embed="rId1"/>
          <a:stretch>
            <a:fillRect/>
          </a:stretch>
        </p:blipFill>
        <p:spPr>
          <a:xfrm>
            <a:off x="1152092" y="1321523"/>
            <a:ext cx="4626391" cy="5048662"/>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p:blinds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162563"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8" name="内容占位符 5"/>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055440" y="1346285"/>
            <a:ext cx="3915833" cy="4762500"/>
          </a:xfrm>
          <a:prstGeom prst="rect">
            <a:avLst/>
          </a:prstGeom>
          <a:ln>
            <a:noFill/>
          </a:ln>
          <a:effectLst>
            <a:outerShdw blurRad="292100" dist="139700" dir="2700000" algn="tl" rotWithShape="0">
              <a:srgbClr val="333333">
                <a:alpha val="65000"/>
              </a:srgbClr>
            </a:outerShdw>
          </a:effectLst>
        </p:spPr>
      </p:pic>
      <p:sp>
        <p:nvSpPr>
          <p:cNvPr id="3" name="文本框 2"/>
          <p:cNvSpPr txBox="1"/>
          <p:nvPr/>
        </p:nvSpPr>
        <p:spPr>
          <a:xfrm>
            <a:off x="6023992" y="1346285"/>
            <a:ext cx="4392488" cy="489364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endParaRPr lang="en-US" altLang="zh-CN" sz="2400" dirty="0"/>
          </a:p>
          <a:p>
            <a:r>
              <a:rPr lang="en-US" altLang="zh-CN" sz="2400" dirty="0"/>
              <a:t>Part I: Getting Started with Big Data</a:t>
            </a:r>
            <a:endParaRPr lang="en-US" altLang="zh-CN" sz="2400" dirty="0"/>
          </a:p>
          <a:p>
            <a:r>
              <a:rPr lang="en-US" altLang="zh-CN" sz="2400" dirty="0"/>
              <a:t>Part II: Technology Foundations for Big Data</a:t>
            </a:r>
            <a:endParaRPr lang="en-US" altLang="zh-CN" sz="2400" dirty="0"/>
          </a:p>
          <a:p>
            <a:r>
              <a:rPr lang="en-US" altLang="zh-CN" sz="2400" dirty="0"/>
              <a:t>Part III: Big Data Management</a:t>
            </a:r>
            <a:endParaRPr lang="en-US" altLang="zh-CN" sz="2400" dirty="0"/>
          </a:p>
          <a:p>
            <a:r>
              <a:rPr lang="en-US" altLang="zh-CN" sz="2400" dirty="0"/>
              <a:t>Part IV: Analytics and Big Data</a:t>
            </a:r>
            <a:endParaRPr lang="en-US" altLang="zh-CN" sz="2400" dirty="0"/>
          </a:p>
          <a:p>
            <a:r>
              <a:rPr lang="en-US" altLang="zh-CN" sz="2400" dirty="0"/>
              <a:t>Part V: Big Data Implementation</a:t>
            </a:r>
            <a:endParaRPr lang="en-US" altLang="zh-CN" sz="2400" dirty="0"/>
          </a:p>
          <a:p>
            <a:r>
              <a:rPr lang="en-US" altLang="zh-CN" sz="2400" dirty="0"/>
              <a:t>Part VI: Big Data Solutions in the Real World</a:t>
            </a:r>
            <a:endParaRPr lang="en-US" altLang="zh-CN" sz="2400" dirty="0"/>
          </a:p>
          <a:p>
            <a:r>
              <a:rPr lang="en-US" altLang="zh-CN" sz="2400" dirty="0"/>
              <a:t>Part VII: The Part of </a:t>
            </a:r>
            <a:r>
              <a:rPr lang="en-US" altLang="zh-CN" sz="2400" dirty="0" smtClean="0"/>
              <a:t>Tens</a:t>
            </a:r>
            <a:endParaRPr lang="en-US" altLang="zh-CN" sz="2400" dirty="0" smtClean="0"/>
          </a:p>
          <a:p>
            <a:endParaRPr lang="zh-CN" altLang="en-US" sz="2400" dirty="0"/>
          </a:p>
        </p:txBody>
      </p:sp>
    </p:spTree>
  </p:cSld>
  <p:clrMapOvr>
    <a:masterClrMapping/>
  </p:clrMapOvr>
  <p:transition>
    <p:blinds dir="ver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226459"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7" name="内容占位符 6"/>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199456" y="1556792"/>
            <a:ext cx="3800475" cy="4619625"/>
          </a:xfrm>
          <a:prstGeom prst="rect">
            <a:avLst/>
          </a:prstGeom>
          <a:ln>
            <a:noFill/>
          </a:ln>
          <a:effectLst>
            <a:outerShdw blurRad="292100" dist="139700" dir="2700000" algn="tl" rotWithShape="0">
              <a:srgbClr val="333333">
                <a:alpha val="65000"/>
              </a:srgbClr>
            </a:outerShdw>
          </a:effectLst>
        </p:spPr>
      </p:pic>
      <p:pic>
        <p:nvPicPr>
          <p:cNvPr id="9" name="图片 8"/>
          <p:cNvPicPr>
            <a:picLocks noChangeAspect="1"/>
          </p:cNvPicPr>
          <p:nvPr/>
        </p:nvPicPr>
        <p:blipFill>
          <a:blip r:embed="rId2"/>
          <a:stretch>
            <a:fillRect/>
          </a:stretch>
        </p:blipFill>
        <p:spPr>
          <a:xfrm>
            <a:off x="5591944" y="1556792"/>
            <a:ext cx="3477994" cy="4619625"/>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p:blinds dir="ver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738627"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▼第5章【数据产品及开发】</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如何继续学习</a:t>
            </a:r>
            <a:endParaRPr lang="zh-CN" altLang="en-US" dirty="0"/>
          </a:p>
        </p:txBody>
      </p:sp>
      <p:pic>
        <p:nvPicPr>
          <p:cNvPr id="6" name="内容占位符 5"/>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775520" y="1346285"/>
            <a:ext cx="4608512" cy="5283795"/>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7320136" y="1326741"/>
            <a:ext cx="3336032" cy="5078313"/>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zh-CN" altLang="en-US"/>
              <a:t>Chapter 1 The Importance of Context </a:t>
            </a:r>
            <a:endParaRPr lang="zh-CN" altLang="en-US"/>
          </a:p>
          <a:p>
            <a:r>
              <a:rPr lang="zh-CN" altLang="en-US" dirty="0"/>
              <a:t>Chapter 2 Choosing an Effective Visual</a:t>
            </a:r>
            <a:endParaRPr lang="zh-CN" altLang="en-US" dirty="0"/>
          </a:p>
          <a:p>
            <a:r>
              <a:rPr lang="zh-CN" altLang="en-US" dirty="0"/>
              <a:t>Chapter 3 Clutter is Your Enemy</a:t>
            </a:r>
            <a:endParaRPr lang="zh-CN" altLang="en-US" dirty="0"/>
          </a:p>
          <a:p>
            <a:r>
              <a:rPr lang="zh-CN" altLang="en-US" dirty="0"/>
              <a:t>Chapter 4 Focus Your Audience’s Attention </a:t>
            </a:r>
            <a:endParaRPr lang="zh-CN" altLang="en-US" dirty="0"/>
          </a:p>
          <a:p>
            <a:r>
              <a:rPr lang="zh-CN" altLang="en-US" dirty="0"/>
              <a:t>Chapter 5 Think Like a Designer </a:t>
            </a:r>
            <a:endParaRPr lang="zh-CN" altLang="en-US" dirty="0"/>
          </a:p>
          <a:p>
            <a:r>
              <a:rPr lang="zh-CN" altLang="en-US" dirty="0"/>
              <a:t>Chapter 6 Dissecting Model Visuals </a:t>
            </a:r>
            <a:endParaRPr lang="zh-CN" altLang="en-US" dirty="0"/>
          </a:p>
          <a:p>
            <a:r>
              <a:rPr lang="zh-CN" altLang="en-US" dirty="0"/>
              <a:t>Chapter 7 Lessons in Storytelling </a:t>
            </a:r>
            <a:endParaRPr lang="zh-CN" altLang="en-US" dirty="0"/>
          </a:p>
          <a:p>
            <a:r>
              <a:rPr lang="zh-CN" altLang="en-US" dirty="0"/>
              <a:t>Chapter 8 Pulling it all Together</a:t>
            </a:r>
            <a:endParaRPr lang="zh-CN" altLang="en-US" dirty="0"/>
          </a:p>
          <a:p>
            <a:r>
              <a:rPr lang="zh-CN" altLang="en-US" dirty="0"/>
              <a:t>Chapter 9 Case Studies </a:t>
            </a:r>
            <a:endParaRPr lang="zh-CN" altLang="en-US" dirty="0"/>
          </a:p>
          <a:p>
            <a:r>
              <a:rPr lang="zh-CN" altLang="en-US" dirty="0"/>
              <a:t>Chapter 10 Final Thoughts </a:t>
            </a:r>
            <a:endParaRPr lang="zh-CN" altLang="en-US" dirty="0"/>
          </a:p>
        </p:txBody>
      </p:sp>
    </p:spTree>
  </p:cSld>
  <p:clrMapOvr>
    <a:masterClrMapping/>
  </p:clrMapOvr>
  <p:transition>
    <p:blinds dir="vert"/>
  </p:transition>
  <p:timing>
    <p:tnLst>
      <p:par>
        <p:cTn id="1" dur="indefinite" restart="never" nodeType="tmRoot"/>
      </p:par>
    </p:tnLst>
  </p:timing>
</p:sld>
</file>

<file path=ppt/theme/theme1.xml><?xml version="1.0" encoding="utf-8"?>
<a:theme xmlns:a="http://schemas.openxmlformats.org/drawingml/2006/main" name="吉祥如意">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吉祥如意">
      <a:majorFont>
        <a:latin typeface="Arial"/>
        <a:ea typeface="宋体"/>
        <a:cs typeface=""/>
      </a:majorFont>
      <a:minorFont>
        <a:latin typeface="Arial"/>
        <a:ea typeface="宋体"/>
        <a:cs typeface=""/>
      </a:minorFont>
    </a:fontScheme>
    <a:fmtScheme name="模块">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吉祥如意 1">
        <a:dk1>
          <a:srgbClr val="000000"/>
        </a:dk1>
        <a:lt1>
          <a:srgbClr val="FFFFFF"/>
        </a:lt1>
        <a:dk2>
          <a:srgbClr val="E40000"/>
        </a:dk2>
        <a:lt2>
          <a:srgbClr val="DDDDDD"/>
        </a:lt2>
        <a:accent1>
          <a:srgbClr val="E1F4FF"/>
        </a:accent1>
        <a:accent2>
          <a:srgbClr val="FFE2C5"/>
        </a:accent2>
        <a:accent3>
          <a:srgbClr val="FFFFFF"/>
        </a:accent3>
        <a:accent4>
          <a:srgbClr val="000000"/>
        </a:accent4>
        <a:accent5>
          <a:srgbClr val="EEF8FF"/>
        </a:accent5>
        <a:accent6>
          <a:srgbClr val="E7CDB2"/>
        </a:accent6>
        <a:hlink>
          <a:srgbClr val="0066CC"/>
        </a:hlink>
        <a:folHlink>
          <a:srgbClr val="9F9FBF"/>
        </a:folHlink>
      </a:clrScheme>
      <a:clrMap bg1="lt1" tx1="dk1" bg2="lt2" tx2="dk2" accent1="accent1" accent2="accent2" accent3="accent3" accent4="accent4" accent5="accent5" accent6="accent6" hlink="hlink" folHlink="folHlink"/>
    </a:extraClrScheme>
    <a:extraClrScheme>
      <a:clrScheme name="吉祥如意 2">
        <a:dk1>
          <a:srgbClr val="59582D"/>
        </a:dk1>
        <a:lt1>
          <a:srgbClr val="EAEAEA"/>
        </a:lt1>
        <a:dk2>
          <a:srgbClr val="666699"/>
        </a:dk2>
        <a:lt2>
          <a:srgbClr val="D9D9D9"/>
        </a:lt2>
        <a:accent1>
          <a:srgbClr val="CCECFF"/>
        </a:accent1>
        <a:accent2>
          <a:srgbClr val="B2D2C7"/>
        </a:accent2>
        <a:accent3>
          <a:srgbClr val="F3F3F3"/>
        </a:accent3>
        <a:accent4>
          <a:srgbClr val="4B4A25"/>
        </a:accent4>
        <a:accent5>
          <a:srgbClr val="E2F4FF"/>
        </a:accent5>
        <a:accent6>
          <a:srgbClr val="A1BEB4"/>
        </a:accent6>
        <a:hlink>
          <a:srgbClr val="993366"/>
        </a:hlink>
        <a:folHlink>
          <a:srgbClr val="92B9E0"/>
        </a:folHlink>
      </a:clrScheme>
      <a:clrMap bg1="lt1" tx1="dk1" bg2="lt2" tx2="dk2" accent1="accent1" accent2="accent2" accent3="accent3" accent4="accent4" accent5="accent5" accent6="accent6" hlink="hlink" folHlink="folHlink"/>
    </a:extraClrScheme>
    <a:extraClrScheme>
      <a:clrScheme name="吉祥如意 3">
        <a:dk1>
          <a:srgbClr val="000099"/>
        </a:dk1>
        <a:lt1>
          <a:srgbClr val="FFFFCC"/>
        </a:lt1>
        <a:dk2>
          <a:srgbClr val="004000"/>
        </a:dk2>
        <a:lt2>
          <a:srgbClr val="FFD9B3"/>
        </a:lt2>
        <a:accent1>
          <a:srgbClr val="FFD9D9"/>
        </a:accent1>
        <a:accent2>
          <a:srgbClr val="DDDDDD"/>
        </a:accent2>
        <a:accent3>
          <a:srgbClr val="FFFFE2"/>
        </a:accent3>
        <a:accent4>
          <a:srgbClr val="000082"/>
        </a:accent4>
        <a:accent5>
          <a:srgbClr val="FFE9E9"/>
        </a:accent5>
        <a:accent6>
          <a:srgbClr val="C8C8C8"/>
        </a:accent6>
        <a:hlink>
          <a:srgbClr val="FF0000"/>
        </a:hlink>
        <a:folHlink>
          <a:srgbClr val="FFAB57"/>
        </a:folHlink>
      </a:clrScheme>
      <a:clrMap bg1="lt1" tx1="dk1" bg2="lt2" tx2="dk2" accent1="accent1" accent2="accent2" accent3="accent3" accent4="accent4" accent5="accent5" accent6="accent6" hlink="hlink" folHlink="folHlink"/>
    </a:extraClrScheme>
    <a:extraClrScheme>
      <a:clrScheme name="吉祥如意 4">
        <a:dk1>
          <a:srgbClr val="000000"/>
        </a:dk1>
        <a:lt1>
          <a:srgbClr val="DCE8E2"/>
        </a:lt1>
        <a:dk2>
          <a:srgbClr val="0033CC"/>
        </a:dk2>
        <a:lt2>
          <a:srgbClr val="C4C4D8"/>
        </a:lt2>
        <a:accent1>
          <a:srgbClr val="FFFFFF"/>
        </a:accent1>
        <a:accent2>
          <a:srgbClr val="A9CFB1"/>
        </a:accent2>
        <a:accent3>
          <a:srgbClr val="EBF2EE"/>
        </a:accent3>
        <a:accent4>
          <a:srgbClr val="000000"/>
        </a:accent4>
        <a:accent5>
          <a:srgbClr val="FFFFFF"/>
        </a:accent5>
        <a:accent6>
          <a:srgbClr val="99BBA0"/>
        </a:accent6>
        <a:hlink>
          <a:srgbClr val="CC3300"/>
        </a:hlink>
        <a:folHlink>
          <a:srgbClr val="666699"/>
        </a:folHlink>
      </a:clrScheme>
      <a:clrMap bg1="lt1" tx1="dk1" bg2="lt2" tx2="dk2" accent1="accent1" accent2="accent2" accent3="accent3" accent4="accent4" accent5="accent5" accent6="accent6" hlink="hlink" folHlink="folHlink"/>
    </a:extraClrScheme>
    <a:extraClrScheme>
      <a:clrScheme name="吉祥如意 5">
        <a:dk1>
          <a:srgbClr val="606090"/>
        </a:dk1>
        <a:lt1>
          <a:srgbClr val="E5FFFF"/>
        </a:lt1>
        <a:dk2>
          <a:srgbClr val="0000CC"/>
        </a:dk2>
        <a:lt2>
          <a:srgbClr val="91DAFF"/>
        </a:lt2>
        <a:accent1>
          <a:srgbClr val="EAEAEA"/>
        </a:accent1>
        <a:accent2>
          <a:srgbClr val="FFE2C5"/>
        </a:accent2>
        <a:accent3>
          <a:srgbClr val="F0FFFF"/>
        </a:accent3>
        <a:accent4>
          <a:srgbClr val="51517A"/>
        </a:accent4>
        <a:accent5>
          <a:srgbClr val="F3F3F3"/>
        </a:accent5>
        <a:accent6>
          <a:srgbClr val="E7CDB2"/>
        </a:accent6>
        <a:hlink>
          <a:srgbClr val="000000"/>
        </a:hlink>
        <a:folHlink>
          <a:srgbClr val="3DB77A"/>
        </a:folHlink>
      </a:clrScheme>
      <a:clrMap bg1="lt1" tx1="dk1" bg2="lt2" tx2="dk2" accent1="accent1" accent2="accent2" accent3="accent3" accent4="accent4" accent5="accent5" accent6="accent6" hlink="hlink" folHlink="folHlink"/>
    </a:extraClrScheme>
    <a:extraClrScheme>
      <a:clrScheme name="吉祥如意 6">
        <a:dk1>
          <a:srgbClr val="CC0066"/>
        </a:dk1>
        <a:lt1>
          <a:srgbClr val="FFDDBB"/>
        </a:lt1>
        <a:dk2>
          <a:srgbClr val="000000"/>
        </a:dk2>
        <a:lt2>
          <a:srgbClr val="C0C0C0"/>
        </a:lt2>
        <a:accent1>
          <a:srgbClr val="FFFFCC"/>
        </a:accent1>
        <a:accent2>
          <a:srgbClr val="FFFFFF"/>
        </a:accent2>
        <a:accent3>
          <a:srgbClr val="FFEBDA"/>
        </a:accent3>
        <a:accent4>
          <a:srgbClr val="AE0056"/>
        </a:accent4>
        <a:accent5>
          <a:srgbClr val="FFFFE2"/>
        </a:accent5>
        <a:accent6>
          <a:srgbClr val="E7E7E7"/>
        </a:accent6>
        <a:hlink>
          <a:srgbClr val="0066CC"/>
        </a:hlink>
        <a:folHlink>
          <a:srgbClr val="8EB37D"/>
        </a:folHlink>
      </a:clrScheme>
      <a:clrMap bg1="lt1" tx1="dk1" bg2="lt2" tx2="dk2" accent1="accent1" accent2="accent2" accent3="accent3" accent4="accent4" accent5="accent5" accent6="accent6" hlink="hlink" folHlink="folHlink"/>
    </a:extraClrScheme>
    <a:extraClrScheme>
      <a:clrScheme name="吉祥如意 7">
        <a:dk1>
          <a:srgbClr val="B60000"/>
        </a:dk1>
        <a:lt1>
          <a:srgbClr val="FFFF99"/>
        </a:lt1>
        <a:dk2>
          <a:srgbClr val="800000"/>
        </a:dk2>
        <a:lt2>
          <a:srgbClr val="FFFFFF"/>
        </a:lt2>
        <a:accent1>
          <a:srgbClr val="9888A4"/>
        </a:accent1>
        <a:accent2>
          <a:srgbClr val="A9335D"/>
        </a:accent2>
        <a:accent3>
          <a:srgbClr val="C0AAAA"/>
        </a:accent3>
        <a:accent4>
          <a:srgbClr val="DADA82"/>
        </a:accent4>
        <a:accent5>
          <a:srgbClr val="CAC3CF"/>
        </a:accent5>
        <a:accent6>
          <a:srgbClr val="992D53"/>
        </a:accent6>
        <a:hlink>
          <a:srgbClr val="CCECFF"/>
        </a:hlink>
        <a:folHlink>
          <a:srgbClr val="FF6600"/>
        </a:folHlink>
      </a:clrScheme>
      <a:clrMap bg1="dk2" tx1="lt1" bg2="dk1" tx2="lt2" accent1="accent1" accent2="accent2" accent3="accent3" accent4="accent4" accent5="accent5" accent6="accent6" hlink="hlink" folHlink="folHlink"/>
    </a:extraClrScheme>
    <a:extraClrScheme>
      <a:clrScheme name="吉祥如意 8">
        <a:dk1>
          <a:srgbClr val="808080"/>
        </a:dk1>
        <a:lt1>
          <a:srgbClr val="FFFFFF"/>
        </a:lt1>
        <a:dk2>
          <a:srgbClr val="1C1C1C"/>
        </a:dk2>
        <a:lt2>
          <a:srgbClr val="FFFF66"/>
        </a:lt2>
        <a:accent1>
          <a:srgbClr val="9898BA"/>
        </a:accent1>
        <a:accent2>
          <a:srgbClr val="777777"/>
        </a:accent2>
        <a:accent3>
          <a:srgbClr val="ABABAB"/>
        </a:accent3>
        <a:accent4>
          <a:srgbClr val="DADADA"/>
        </a:accent4>
        <a:accent5>
          <a:srgbClr val="CACAD9"/>
        </a:accent5>
        <a:accent6>
          <a:srgbClr val="6B6B6B"/>
        </a:accent6>
        <a:hlink>
          <a:srgbClr val="CCFF99"/>
        </a:hlink>
        <a:folHlink>
          <a:srgbClr val="E436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5535</Words>
  <Application>WPS 演示</Application>
  <PresentationFormat>宽屏</PresentationFormat>
  <Paragraphs>321</Paragraphs>
  <Slides>24</Slides>
  <Notes>121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Arial</vt:lpstr>
      <vt:lpstr>宋体</vt:lpstr>
      <vt:lpstr>Wingdings</vt:lpstr>
      <vt:lpstr>Times New Roman</vt:lpstr>
      <vt:lpstr>Wingdings 2</vt:lpstr>
      <vt:lpstr>华文中宋</vt:lpstr>
      <vt:lpstr>微软雅黑</vt:lpstr>
      <vt:lpstr>Calibri</vt:lpstr>
      <vt:lpstr>Arial Unicode MS</vt:lpstr>
      <vt:lpstr>Source Sans Pro</vt:lpstr>
      <vt:lpstr>吉祥如意</vt:lpstr>
      <vt:lpstr>《数据科学理论与实践》之        数据产品及开发</vt:lpstr>
      <vt:lpstr>8.如何继续学习</vt:lpstr>
      <vt:lpstr>5.9  如何继续学习</vt:lpstr>
      <vt:lpstr>继续学习建议</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PowerPoint 演示文稿</vt:lpstr>
    </vt:vector>
  </TitlesOfParts>
  <Company>LENOVO (Beijing) Limited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中国航天时代电子公司 物资管理系统</dc:title>
  <dc:creator>LENOVO User</dc:creator>
  <cp:lastModifiedBy>孟刚</cp:lastModifiedBy>
  <cp:revision>1463</cp:revision>
  <cp:lastPrinted>2018-05-28T02:55:00Z</cp:lastPrinted>
  <dcterms:created xsi:type="dcterms:W3CDTF">2007-03-02T11:26:00Z</dcterms:created>
  <dcterms:modified xsi:type="dcterms:W3CDTF">2021-11-09T02:10:12Z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54C5F2B0F669454495E41D7A6D690517</vt:lpwstr>
  </property>
  <property fmtid="{D5CDD505-2E9C-101B-9397-08002B2CF9AE}" pid="3" name="KSOProductBuildVer">
    <vt:lpwstr>2052-11.1.0.11045</vt:lpwstr>
  </property>
</Properties>
</file>

<file path=docProps/thumbnail.jpeg>
</file>